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382" r:id="rId3"/>
    <p:sldId id="407" r:id="rId4"/>
    <p:sldId id="483" r:id="rId5"/>
    <p:sldId id="482" r:id="rId6"/>
    <p:sldId id="466" r:id="rId7"/>
    <p:sldId id="487" r:id="rId8"/>
    <p:sldId id="486" r:id="rId9"/>
    <p:sldId id="489" r:id="rId10"/>
    <p:sldId id="473" r:id="rId11"/>
    <p:sldId id="488" r:id="rId12"/>
    <p:sldId id="492" r:id="rId13"/>
    <p:sldId id="493" r:id="rId14"/>
    <p:sldId id="475" r:id="rId15"/>
    <p:sldId id="420" r:id="rId16"/>
    <p:sldId id="491" r:id="rId17"/>
    <p:sldId id="416" r:id="rId18"/>
    <p:sldId id="414" r:id="rId19"/>
    <p:sldId id="494" r:id="rId20"/>
    <p:sldId id="495" r:id="rId21"/>
    <p:sldId id="496" r:id="rId22"/>
    <p:sldId id="444" r:id="rId23"/>
    <p:sldId id="476"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87768" autoAdjust="0"/>
  </p:normalViewPr>
  <p:slideViewPr>
    <p:cSldViewPr snapToGrid="0" snapToObjects="1">
      <p:cViewPr varScale="1">
        <p:scale>
          <a:sx n="147" d="100"/>
          <a:sy n="147" d="100"/>
        </p:scale>
        <p:origin x="-120" y="-8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CC14DD-DD58-7C4F-A710-61166CB81749}" type="datetimeFigureOut">
              <a:rPr lang="en-US" smtClean="0"/>
              <a:t>20/07/19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9D18BA-4366-0940-9026-A620CBBF76D1}" type="slidenum">
              <a:rPr lang="en-US" smtClean="0"/>
              <a:t>‹#›</a:t>
            </a:fld>
            <a:endParaRPr lang="en-US" dirty="0"/>
          </a:p>
        </p:txBody>
      </p:sp>
    </p:spTree>
    <p:extLst>
      <p:ext uri="{BB962C8B-B14F-4D97-AF65-F5344CB8AC3E}">
        <p14:creationId xmlns:p14="http://schemas.microsoft.com/office/powerpoint/2010/main" val="319035524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9D18BA-4366-0940-9026-A620CBBF76D1}" type="slidenum">
              <a:rPr lang="en-US" smtClean="0"/>
              <a:t>1</a:t>
            </a:fld>
            <a:endParaRPr lang="en-US" dirty="0"/>
          </a:p>
        </p:txBody>
      </p:sp>
    </p:spTree>
    <p:extLst>
      <p:ext uri="{BB962C8B-B14F-4D97-AF65-F5344CB8AC3E}">
        <p14:creationId xmlns:p14="http://schemas.microsoft.com/office/powerpoint/2010/main" val="3573745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9D18BA-4366-0940-9026-A620CBBF76D1}" type="slidenum">
              <a:rPr lang="en-US" smtClean="0"/>
              <a:t>2</a:t>
            </a:fld>
            <a:endParaRPr lang="en-US" dirty="0"/>
          </a:p>
        </p:txBody>
      </p:sp>
    </p:spTree>
    <p:extLst>
      <p:ext uri="{BB962C8B-B14F-4D97-AF65-F5344CB8AC3E}">
        <p14:creationId xmlns:p14="http://schemas.microsoft.com/office/powerpoint/2010/main" val="2557614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9D18BA-4366-0940-9026-A620CBBF76D1}" type="slidenum">
              <a:rPr lang="en-US" smtClean="0"/>
              <a:t>3</a:t>
            </a:fld>
            <a:endParaRPr lang="en-US" dirty="0"/>
          </a:p>
        </p:txBody>
      </p:sp>
    </p:spTree>
    <p:extLst>
      <p:ext uri="{BB962C8B-B14F-4D97-AF65-F5344CB8AC3E}">
        <p14:creationId xmlns:p14="http://schemas.microsoft.com/office/powerpoint/2010/main" val="1330087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9D18BA-4366-0940-9026-A620CBBF76D1}" type="slidenum">
              <a:rPr lang="en-US" smtClean="0"/>
              <a:t>4</a:t>
            </a:fld>
            <a:endParaRPr lang="en-US" dirty="0"/>
          </a:p>
        </p:txBody>
      </p:sp>
    </p:spTree>
    <p:extLst>
      <p:ext uri="{BB962C8B-B14F-4D97-AF65-F5344CB8AC3E}">
        <p14:creationId xmlns:p14="http://schemas.microsoft.com/office/powerpoint/2010/main" val="2557614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Once established become stable/reliable – a person with a certain character can be relied upon (within reason) to act consistently over time</a:t>
            </a:r>
          </a:p>
          <a:p>
            <a:endParaRPr lang="en-US" dirty="0"/>
          </a:p>
        </p:txBody>
      </p:sp>
      <p:sp>
        <p:nvSpPr>
          <p:cNvPr id="4" name="Slide Number Placeholder 3"/>
          <p:cNvSpPr>
            <a:spLocks noGrp="1"/>
          </p:cNvSpPr>
          <p:nvPr>
            <p:ph type="sldNum" sz="quarter" idx="10"/>
          </p:nvPr>
        </p:nvSpPr>
        <p:spPr/>
        <p:txBody>
          <a:bodyPr/>
          <a:lstStyle/>
          <a:p>
            <a:fld id="{219D18BA-4366-0940-9026-A620CBBF76D1}" type="slidenum">
              <a:rPr lang="en-US" smtClean="0"/>
              <a:t>6</a:t>
            </a:fld>
            <a:endParaRPr lang="en-US" dirty="0"/>
          </a:p>
        </p:txBody>
      </p:sp>
    </p:spTree>
    <p:extLst>
      <p:ext uri="{BB962C8B-B14F-4D97-AF65-F5344CB8AC3E}">
        <p14:creationId xmlns:p14="http://schemas.microsoft.com/office/powerpoint/2010/main" val="3341513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9D18BA-4366-0940-9026-A620CBBF76D1}" type="slidenum">
              <a:rPr lang="en-US" smtClean="0"/>
              <a:t>23</a:t>
            </a:fld>
            <a:endParaRPr lang="en-US" dirty="0"/>
          </a:p>
        </p:txBody>
      </p:sp>
    </p:spTree>
    <p:extLst>
      <p:ext uri="{BB962C8B-B14F-4D97-AF65-F5344CB8AC3E}">
        <p14:creationId xmlns:p14="http://schemas.microsoft.com/office/powerpoint/2010/main" val="2665970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50F6FBCF-CA43-904C-BC6C-6EE93AF505F9}" type="datetimeFigureOut">
              <a:rPr lang="en-US" smtClean="0"/>
              <a:t>20/07/19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8E1E793-B05B-054B-8906-551B61A39168}" type="slidenum">
              <a:rPr lang="en-US" smtClean="0"/>
              <a:t>‹#›</a:t>
            </a:fld>
            <a:endParaRPr lang="en-US" dirty="0"/>
          </a:p>
        </p:txBody>
      </p:sp>
    </p:spTree>
    <p:extLst>
      <p:ext uri="{BB962C8B-B14F-4D97-AF65-F5344CB8AC3E}">
        <p14:creationId xmlns:p14="http://schemas.microsoft.com/office/powerpoint/2010/main" val="808059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0F6FBCF-CA43-904C-BC6C-6EE93AF505F9}" type="datetimeFigureOut">
              <a:rPr lang="en-US" smtClean="0"/>
              <a:t>20/07/19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8E1E793-B05B-054B-8906-551B61A39168}" type="slidenum">
              <a:rPr lang="en-US" smtClean="0"/>
              <a:t>‹#›</a:t>
            </a:fld>
            <a:endParaRPr lang="en-US" dirty="0"/>
          </a:p>
        </p:txBody>
      </p:sp>
    </p:spTree>
    <p:extLst>
      <p:ext uri="{BB962C8B-B14F-4D97-AF65-F5344CB8AC3E}">
        <p14:creationId xmlns:p14="http://schemas.microsoft.com/office/powerpoint/2010/main" val="3056384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0F6FBCF-CA43-904C-BC6C-6EE93AF505F9}" type="datetimeFigureOut">
              <a:rPr lang="en-US" smtClean="0"/>
              <a:t>20/07/19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8E1E793-B05B-054B-8906-551B61A39168}" type="slidenum">
              <a:rPr lang="en-US" smtClean="0"/>
              <a:t>‹#›</a:t>
            </a:fld>
            <a:endParaRPr lang="en-US" dirty="0"/>
          </a:p>
        </p:txBody>
      </p:sp>
    </p:spTree>
    <p:extLst>
      <p:ext uri="{BB962C8B-B14F-4D97-AF65-F5344CB8AC3E}">
        <p14:creationId xmlns:p14="http://schemas.microsoft.com/office/powerpoint/2010/main" val="2960268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0F6FBCF-CA43-904C-BC6C-6EE93AF505F9}" type="datetimeFigureOut">
              <a:rPr lang="en-US" smtClean="0"/>
              <a:t>20/07/19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8E1E793-B05B-054B-8906-551B61A39168}" type="slidenum">
              <a:rPr lang="en-US" smtClean="0"/>
              <a:t>‹#›</a:t>
            </a:fld>
            <a:endParaRPr lang="en-US" dirty="0"/>
          </a:p>
        </p:txBody>
      </p:sp>
    </p:spTree>
    <p:extLst>
      <p:ext uri="{BB962C8B-B14F-4D97-AF65-F5344CB8AC3E}">
        <p14:creationId xmlns:p14="http://schemas.microsoft.com/office/powerpoint/2010/main" val="3576978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0F6FBCF-CA43-904C-BC6C-6EE93AF505F9}" type="datetimeFigureOut">
              <a:rPr lang="en-US" smtClean="0"/>
              <a:t>20/07/19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8E1E793-B05B-054B-8906-551B61A39168}" type="slidenum">
              <a:rPr lang="en-US" smtClean="0"/>
              <a:t>‹#›</a:t>
            </a:fld>
            <a:endParaRPr lang="en-US" dirty="0"/>
          </a:p>
        </p:txBody>
      </p:sp>
    </p:spTree>
    <p:extLst>
      <p:ext uri="{BB962C8B-B14F-4D97-AF65-F5344CB8AC3E}">
        <p14:creationId xmlns:p14="http://schemas.microsoft.com/office/powerpoint/2010/main" val="1766663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0F6FBCF-CA43-904C-BC6C-6EE93AF505F9}" type="datetimeFigureOut">
              <a:rPr lang="en-US" smtClean="0"/>
              <a:t>20/07/19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8E1E793-B05B-054B-8906-551B61A39168}" type="slidenum">
              <a:rPr lang="en-US" smtClean="0"/>
              <a:t>‹#›</a:t>
            </a:fld>
            <a:endParaRPr lang="en-US" dirty="0"/>
          </a:p>
        </p:txBody>
      </p:sp>
    </p:spTree>
    <p:extLst>
      <p:ext uri="{BB962C8B-B14F-4D97-AF65-F5344CB8AC3E}">
        <p14:creationId xmlns:p14="http://schemas.microsoft.com/office/powerpoint/2010/main" val="1556453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0F6FBCF-CA43-904C-BC6C-6EE93AF505F9}" type="datetimeFigureOut">
              <a:rPr lang="en-US" smtClean="0"/>
              <a:t>20/07/19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98E1E793-B05B-054B-8906-551B61A39168}" type="slidenum">
              <a:rPr lang="en-US" smtClean="0"/>
              <a:t>‹#›</a:t>
            </a:fld>
            <a:endParaRPr lang="en-US" dirty="0"/>
          </a:p>
        </p:txBody>
      </p:sp>
    </p:spTree>
    <p:extLst>
      <p:ext uri="{BB962C8B-B14F-4D97-AF65-F5344CB8AC3E}">
        <p14:creationId xmlns:p14="http://schemas.microsoft.com/office/powerpoint/2010/main" val="105584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50F6FBCF-CA43-904C-BC6C-6EE93AF505F9}" type="datetimeFigureOut">
              <a:rPr lang="en-US" smtClean="0"/>
              <a:t>20/07/19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98E1E793-B05B-054B-8906-551B61A39168}" type="slidenum">
              <a:rPr lang="en-US" smtClean="0"/>
              <a:t>‹#›</a:t>
            </a:fld>
            <a:endParaRPr lang="en-US" dirty="0"/>
          </a:p>
        </p:txBody>
      </p:sp>
    </p:spTree>
    <p:extLst>
      <p:ext uri="{BB962C8B-B14F-4D97-AF65-F5344CB8AC3E}">
        <p14:creationId xmlns:p14="http://schemas.microsoft.com/office/powerpoint/2010/main" val="3273534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F6FBCF-CA43-904C-BC6C-6EE93AF505F9}" type="datetimeFigureOut">
              <a:rPr lang="en-US" smtClean="0"/>
              <a:t>20/07/19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98E1E793-B05B-054B-8906-551B61A39168}" type="slidenum">
              <a:rPr lang="en-US" smtClean="0"/>
              <a:t>‹#›</a:t>
            </a:fld>
            <a:endParaRPr lang="en-US" dirty="0"/>
          </a:p>
        </p:txBody>
      </p:sp>
    </p:spTree>
    <p:extLst>
      <p:ext uri="{BB962C8B-B14F-4D97-AF65-F5344CB8AC3E}">
        <p14:creationId xmlns:p14="http://schemas.microsoft.com/office/powerpoint/2010/main" val="3199312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50F6FBCF-CA43-904C-BC6C-6EE93AF505F9}" type="datetimeFigureOut">
              <a:rPr lang="en-US" smtClean="0"/>
              <a:t>20/07/19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8E1E793-B05B-054B-8906-551B61A39168}" type="slidenum">
              <a:rPr lang="en-US" smtClean="0"/>
              <a:t>‹#›</a:t>
            </a:fld>
            <a:endParaRPr lang="en-US" dirty="0"/>
          </a:p>
        </p:txBody>
      </p:sp>
    </p:spTree>
    <p:extLst>
      <p:ext uri="{BB962C8B-B14F-4D97-AF65-F5344CB8AC3E}">
        <p14:creationId xmlns:p14="http://schemas.microsoft.com/office/powerpoint/2010/main" val="1574469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50F6FBCF-CA43-904C-BC6C-6EE93AF505F9}" type="datetimeFigureOut">
              <a:rPr lang="en-US" smtClean="0"/>
              <a:t>20/07/19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8E1E793-B05B-054B-8906-551B61A39168}" type="slidenum">
              <a:rPr lang="en-US" smtClean="0"/>
              <a:t>‹#›</a:t>
            </a:fld>
            <a:endParaRPr lang="en-US" dirty="0"/>
          </a:p>
        </p:txBody>
      </p:sp>
    </p:spTree>
    <p:extLst>
      <p:ext uri="{BB962C8B-B14F-4D97-AF65-F5344CB8AC3E}">
        <p14:creationId xmlns:p14="http://schemas.microsoft.com/office/powerpoint/2010/main" val="207764018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outerShdw blurRad="63500" sx="102000" sy="102000" algn="ctr" rotWithShape="0">
              <a:prstClr val="black">
                <a:alpha val="40000"/>
              </a:prstClr>
            </a:outerShdw>
          </a:effectLst>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457200" y="1863619"/>
            <a:ext cx="8229600" cy="4118955"/>
          </a:xfrm>
          <a:prstGeom prst="rect">
            <a:avLst/>
          </a:prstGeom>
          <a:effectLst>
            <a:outerShdw blurRad="63500" sx="102000" sy="102000" algn="ctr" rotWithShape="0">
              <a:prstClr val="black">
                <a:alpha val="40000"/>
              </a:prstClr>
            </a:outerShdw>
          </a:effectLst>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F6FBCF-CA43-904C-BC6C-6EE93AF505F9}" type="datetimeFigureOut">
              <a:rPr lang="en-US" smtClean="0"/>
              <a:t>20/07/19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pic>
        <p:nvPicPr>
          <p:cNvPr id="7" name="Picture 6" descr="PPRC_logo_noletters.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908043" y="6093364"/>
            <a:ext cx="1100315" cy="664822"/>
          </a:xfrm>
          <a:prstGeom prst="rect">
            <a:avLst/>
          </a:prstGeom>
        </p:spPr>
      </p:pic>
    </p:spTree>
    <p:extLst>
      <p:ext uri="{BB962C8B-B14F-4D97-AF65-F5344CB8AC3E}">
        <p14:creationId xmlns:p14="http://schemas.microsoft.com/office/powerpoint/2010/main" val="15408264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500" b="1" kern="1200" cap="none" spc="0">
          <a:ln w="1905"/>
          <a:solidFill>
            <a:srgbClr val="376092"/>
          </a:solidFill>
          <a:effectLst>
            <a:innerShdw blurRad="69850" dist="43180" dir="5400000">
              <a:srgbClr val="000000">
                <a:alpha val="65000"/>
              </a:srgbClr>
            </a:innerShdw>
          </a:effectLst>
          <a:latin typeface="Arial"/>
          <a:ea typeface="+mj-ea"/>
          <a:cs typeface="Arial"/>
        </a:defRPr>
      </a:lvl1pPr>
    </p:titleStyle>
    <p:bodyStyle>
      <a:lvl1pPr marL="342900" indent="-342900" algn="l" defTabSz="457200" rtl="0" eaLnBrk="1" latinLnBrk="0" hangingPunct="1">
        <a:spcBef>
          <a:spcPct val="20000"/>
        </a:spcBef>
        <a:buFont typeface="Lucida Grande"/>
        <a:buChar char="➢"/>
        <a:defRPr sz="2800" b="1" kern="1200" cap="none" spc="0">
          <a:ln w="1905"/>
          <a:solidFill>
            <a:srgbClr val="376092"/>
          </a:solidFill>
          <a:effectLst>
            <a:innerShdw blurRad="69850" dist="43180" dir="5400000">
              <a:srgbClr val="000000">
                <a:alpha val="65000"/>
              </a:srgbClr>
            </a:innerShdw>
          </a:effectLst>
          <a:latin typeface="Arial"/>
          <a:ea typeface="+mn-ea"/>
          <a:cs typeface="Arial"/>
        </a:defRPr>
      </a:lvl1pPr>
      <a:lvl2pPr marL="914400" indent="-457200" algn="l" defTabSz="457200" rtl="0" eaLnBrk="1" latinLnBrk="0" hangingPunct="1">
        <a:spcBef>
          <a:spcPct val="20000"/>
        </a:spcBef>
        <a:buFont typeface="Lucida Grande"/>
        <a:buChar char="➥"/>
        <a:defRPr sz="2400" b="1" kern="1200" cap="none" spc="0">
          <a:ln w="1905"/>
          <a:solidFill>
            <a:srgbClr val="376092"/>
          </a:solidFill>
          <a:effectLst>
            <a:innerShdw blurRad="69850" dist="43180" dir="5400000">
              <a:srgbClr val="000000">
                <a:alpha val="65000"/>
              </a:srgbClr>
            </a:innerShdw>
          </a:effectLst>
          <a:latin typeface="Arial"/>
          <a:ea typeface="+mn-ea"/>
          <a:cs typeface="Arial"/>
        </a:defRPr>
      </a:lvl2pPr>
      <a:lvl3pPr marL="1143000" indent="-228600" algn="l" defTabSz="457200" rtl="0" eaLnBrk="1" latinLnBrk="0" hangingPunct="1">
        <a:spcBef>
          <a:spcPct val="20000"/>
        </a:spcBef>
        <a:buFont typeface="Lucida Grande"/>
        <a:buChar char="➭"/>
        <a:defRPr sz="2000" b="1" kern="1200" cap="none" spc="0">
          <a:ln w="1905"/>
          <a:solidFill>
            <a:srgbClr val="376092"/>
          </a:solidFill>
          <a:effectLst>
            <a:innerShdw blurRad="69850" dist="43180" dir="5400000">
              <a:srgbClr val="000000">
                <a:alpha val="65000"/>
              </a:srgbClr>
            </a:innerShdw>
          </a:effectLst>
          <a:latin typeface="Arial"/>
          <a:ea typeface="+mn-ea"/>
          <a:cs typeface="Arial"/>
        </a:defRPr>
      </a:lvl3pPr>
      <a:lvl4pPr marL="1600200" indent="-228600" algn="l" defTabSz="457200" rtl="0" eaLnBrk="1" latinLnBrk="0" hangingPunct="1">
        <a:spcBef>
          <a:spcPct val="20000"/>
        </a:spcBef>
        <a:buFont typeface="Arial"/>
        <a:buChar char="–"/>
        <a:defRPr sz="1800" b="1" kern="1200" cap="none" spc="0">
          <a:ln w="1905"/>
          <a:solidFill>
            <a:srgbClr val="376092"/>
          </a:solidFill>
          <a:effectLst>
            <a:innerShdw blurRad="69850" dist="43180" dir="5400000">
              <a:srgbClr val="000000">
                <a:alpha val="65000"/>
              </a:srgbClr>
            </a:innerShdw>
          </a:effectLst>
          <a:latin typeface="Arial"/>
          <a:ea typeface="+mn-ea"/>
          <a:cs typeface="Arial"/>
        </a:defRPr>
      </a:lvl4pPr>
      <a:lvl5pPr marL="2057400" indent="-228600" algn="l" defTabSz="457200" rtl="0" eaLnBrk="1" latinLnBrk="0" hangingPunct="1">
        <a:spcBef>
          <a:spcPct val="20000"/>
        </a:spcBef>
        <a:buFont typeface="Arial"/>
        <a:buChar char="»"/>
        <a:defRPr sz="1600" b="1" kern="1200" cap="none" spc="0">
          <a:ln w="1905"/>
          <a:solidFill>
            <a:srgbClr val="376092"/>
          </a:solidFill>
          <a:effectLst>
            <a:innerShdw blurRad="69850" dist="43180" dir="5400000">
              <a:srgbClr val="000000">
                <a:alpha val="65000"/>
              </a:srgbClr>
            </a:innerShdw>
          </a:effectLst>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hyperlink" Target="mailto:carmel@pprc.gg" TargetMode="External"/><Relationship Id="rId5" Type="http://schemas.openxmlformats.org/officeDocument/2006/relationships/hyperlink" Target="http://www.pprc.gg" TargetMode="External"/><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journal.existentialpsychology.org/index.php/ExPsy/article/view/237/275"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G2wIuTdf5FQ"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16.jpg"/><Relationship Id="rId5" Type="http://schemas.openxmlformats.org/officeDocument/2006/relationships/image" Target="../media/image17.jpg"/><Relationship Id="rId6" Type="http://schemas.openxmlformats.org/officeDocument/2006/relationships/image" Target="../media/image18.jpg"/><Relationship Id="rId7" Type="http://schemas.openxmlformats.org/officeDocument/2006/relationships/image" Target="../media/image19.jpg"/><Relationship Id="rId1" Type="http://schemas.openxmlformats.org/officeDocument/2006/relationships/slideLayout" Target="../slideLayouts/slideLayout2.xml"/><Relationship Id="rId2" Type="http://schemas.openxmlformats.org/officeDocument/2006/relationships/image" Target="../media/image1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viacharacter.org"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tiff"/></Relationships>
</file>

<file path=ppt/slides/_rels/slide23.xml.rels><?xml version="1.0" encoding="UTF-8" standalone="yes"?>
<Relationships xmlns="http://schemas.openxmlformats.org/package/2006/relationships"><Relationship Id="rId3" Type="http://schemas.openxmlformats.org/officeDocument/2006/relationships/hyperlink" Target="http://www.iep.utm.edu/virtue/" TargetMode="External"/><Relationship Id="rId4" Type="http://schemas.openxmlformats.org/officeDocument/2006/relationships/hyperlink" Target="http://journal.existentialpsychology.org/index.php/ExPsy/article/view/237/275" TargetMode="External"/><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840557"/>
          </a:xfrm>
          <a:effectLst>
            <a:outerShdw blurRad="63500" sx="102000" sy="102000" algn="ctr" rotWithShape="0">
              <a:prstClr val="black">
                <a:alpha val="40000"/>
              </a:prstClr>
            </a:outerShdw>
          </a:effectLst>
        </p:spPr>
        <p:txBody>
          <a:bodyPr>
            <a:normAutofit/>
          </a:bodyPr>
          <a:lstStyle/>
          <a:p>
            <a:r>
              <a:rPr lang="en-US" dirty="0">
                <a:solidFill>
                  <a:schemeClr val="accent1">
                    <a:lumMod val="75000"/>
                  </a:schemeClr>
                </a:solidFill>
              </a:rPr>
              <a:t>Virtue Ethics in Psychotherapeutic Practice</a:t>
            </a:r>
            <a:endParaRPr lang="en-US" dirty="0">
              <a:ln w="1905"/>
              <a:solidFill>
                <a:schemeClr val="accent1">
                  <a:lumMod val="75000"/>
                </a:schemeClr>
              </a:solidFill>
              <a:effectLst>
                <a:innerShdw blurRad="69850" dist="43180" dir="5400000">
                  <a:srgbClr val="000000">
                    <a:alpha val="65000"/>
                  </a:srgbClr>
                </a:innerShdw>
              </a:effectLst>
            </a:endParaRPr>
          </a:p>
        </p:txBody>
      </p:sp>
      <p:pic>
        <p:nvPicPr>
          <p:cNvPr id="5" name="Picture 4" descr="Header_ful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5135"/>
            <a:ext cx="9144000" cy="1140336"/>
          </a:xfrm>
          <a:prstGeom prst="rect">
            <a:avLst/>
          </a:prstGeom>
        </p:spPr>
      </p:pic>
      <p:sp>
        <p:nvSpPr>
          <p:cNvPr id="3" name="Subtitle 2"/>
          <p:cNvSpPr>
            <a:spLocks noGrp="1"/>
          </p:cNvSpPr>
          <p:nvPr>
            <p:ph type="subTitle" idx="1"/>
          </p:nvPr>
        </p:nvSpPr>
        <p:spPr>
          <a:xfrm>
            <a:off x="1286300" y="4540133"/>
            <a:ext cx="6684788" cy="1752600"/>
          </a:xfrm>
          <a:effectLst>
            <a:outerShdw blurRad="63500" sx="102000" sy="102000" algn="ctr" rotWithShape="0">
              <a:prstClr val="black">
                <a:alpha val="40000"/>
              </a:prstClr>
            </a:outerShdw>
          </a:effectLst>
        </p:spPr>
        <p:txBody>
          <a:bodyPr>
            <a:normAutofit fontScale="62500" lnSpcReduction="20000"/>
          </a:bodyPr>
          <a:lstStyle/>
          <a:p>
            <a:r>
              <a:rPr lang="en-US" dirty="0" err="1">
                <a:solidFill>
                  <a:schemeClr val="tx1">
                    <a:lumMod val="65000"/>
                    <a:lumOff val="35000"/>
                  </a:schemeClr>
                </a:solidFill>
              </a:rPr>
              <a:t>Dr</a:t>
            </a:r>
            <a:r>
              <a:rPr lang="en-US" dirty="0">
                <a:solidFill>
                  <a:schemeClr val="tx1">
                    <a:lumMod val="65000"/>
                    <a:lumOff val="35000"/>
                  </a:schemeClr>
                </a:solidFill>
              </a:rPr>
              <a:t> Carmel Proctor, PhD</a:t>
            </a:r>
          </a:p>
          <a:p>
            <a:r>
              <a:rPr lang="en-US" dirty="0">
                <a:solidFill>
                  <a:schemeClr val="tx1">
                    <a:lumMod val="65000"/>
                    <a:lumOff val="35000"/>
                  </a:schemeClr>
                </a:solidFill>
              </a:rPr>
              <a:t>IMEC International Meaning </a:t>
            </a:r>
            <a:r>
              <a:rPr lang="en-US" dirty="0" smtClean="0">
                <a:solidFill>
                  <a:schemeClr val="tx1">
                    <a:lumMod val="65000"/>
                    <a:lumOff val="35000"/>
                  </a:schemeClr>
                </a:solidFill>
              </a:rPr>
              <a:t>Conference</a:t>
            </a:r>
            <a:endParaRPr lang="en-US" dirty="0">
              <a:solidFill>
                <a:schemeClr val="tx1">
                  <a:lumMod val="65000"/>
                  <a:lumOff val="35000"/>
                </a:schemeClr>
              </a:solidFill>
            </a:endParaRPr>
          </a:p>
          <a:p>
            <a:r>
              <a:rPr lang="en-US" dirty="0">
                <a:solidFill>
                  <a:schemeClr val="tx1">
                    <a:lumMod val="65000"/>
                    <a:lumOff val="35000"/>
                  </a:schemeClr>
                </a:solidFill>
              </a:rPr>
              <a:t>12-14 July, 2019</a:t>
            </a:r>
          </a:p>
          <a:p>
            <a:endParaRPr lang="en-US" dirty="0">
              <a:solidFill>
                <a:schemeClr val="tx1">
                  <a:lumMod val="65000"/>
                  <a:lumOff val="35000"/>
                </a:schemeClr>
              </a:solidFill>
              <a:hlinkClick r:id="rId4"/>
            </a:endParaRPr>
          </a:p>
          <a:p>
            <a:r>
              <a:rPr lang="en-US" i="1" dirty="0">
                <a:solidFill>
                  <a:schemeClr val="tx1">
                    <a:lumMod val="65000"/>
                    <a:lumOff val="35000"/>
                  </a:schemeClr>
                </a:solidFill>
                <a:hlinkClick r:id="rId4"/>
              </a:rPr>
              <a:t>carmel@pprc.gg</a:t>
            </a:r>
            <a:endParaRPr lang="en-US" i="1" dirty="0">
              <a:solidFill>
                <a:schemeClr val="tx1">
                  <a:lumMod val="65000"/>
                  <a:lumOff val="35000"/>
                </a:schemeClr>
              </a:solidFill>
            </a:endParaRPr>
          </a:p>
          <a:p>
            <a:r>
              <a:rPr lang="en-US" i="1" dirty="0">
                <a:solidFill>
                  <a:schemeClr val="tx1">
                    <a:lumMod val="65000"/>
                    <a:lumOff val="35000"/>
                  </a:schemeClr>
                </a:solidFill>
                <a:hlinkClick r:id="rId5"/>
              </a:rPr>
              <a:t>www.pprc.gg</a:t>
            </a:r>
            <a:endParaRPr lang="en-US" i="1" dirty="0">
              <a:solidFill>
                <a:schemeClr val="tx1">
                  <a:lumMod val="65000"/>
                  <a:lumOff val="35000"/>
                </a:schemeClr>
              </a:solidFill>
            </a:endParaRPr>
          </a:p>
        </p:txBody>
      </p:sp>
      <p:sp>
        <p:nvSpPr>
          <p:cNvPr id="7" name="TextBox 6"/>
          <p:cNvSpPr txBox="1"/>
          <p:nvPr/>
        </p:nvSpPr>
        <p:spPr>
          <a:xfrm>
            <a:off x="7643984" y="5899484"/>
            <a:ext cx="1464405" cy="923330"/>
          </a:xfrm>
          <a:prstGeom prst="rect">
            <a:avLst/>
          </a:prstGeom>
          <a:solidFill>
            <a:schemeClr val="bg1"/>
          </a:solidFill>
        </p:spPr>
        <p:txBody>
          <a:bodyPr wrap="square" rtlCol="0">
            <a:spAutoFit/>
          </a:bodyPr>
          <a:lstStyle/>
          <a:p>
            <a:endParaRPr lang="en-US" dirty="0"/>
          </a:p>
          <a:p>
            <a:endParaRPr lang="en-US" dirty="0"/>
          </a:p>
          <a:p>
            <a:endParaRPr lang="en-US" dirty="0"/>
          </a:p>
        </p:txBody>
      </p:sp>
    </p:spTree>
    <p:extLst>
      <p:ext uri="{BB962C8B-B14F-4D97-AF65-F5344CB8AC3E}">
        <p14:creationId xmlns:p14="http://schemas.microsoft.com/office/powerpoint/2010/main" val="4272596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Moral Virtue: Being Human</a:t>
            </a:r>
          </a:p>
        </p:txBody>
      </p:sp>
      <p:sp>
        <p:nvSpPr>
          <p:cNvPr id="3" name="Content Placeholder 2"/>
          <p:cNvSpPr>
            <a:spLocks noGrp="1"/>
          </p:cNvSpPr>
          <p:nvPr>
            <p:ph idx="1"/>
          </p:nvPr>
        </p:nvSpPr>
        <p:spPr>
          <a:xfrm>
            <a:off x="164154" y="1667521"/>
            <a:ext cx="8726056" cy="4415040"/>
          </a:xfrm>
        </p:spPr>
        <p:txBody>
          <a:bodyPr>
            <a:normAutofit fontScale="85000" lnSpcReduction="20000"/>
          </a:bodyPr>
          <a:lstStyle/>
          <a:p>
            <a:r>
              <a:rPr lang="en-US" dirty="0"/>
              <a:t>‘Human nature is such that virtue is not exercised in opposition to self-interest, but rather is the quintessential component of human flourishing. The good life for humans is the life of virtue and therefore it is in our interest to be virtuous. It is not just that the virtues lead to the good life (e.g., if you are good, you will be rewarded), but rather a virtuous life is the good life because the exercise of our rational capacities and virtues is its own reward.’</a:t>
            </a:r>
          </a:p>
          <a:p>
            <a:r>
              <a:rPr lang="en-US" dirty="0"/>
              <a:t>The exercising of virtue is the actualisation of our being </a:t>
            </a:r>
            <a:r>
              <a:rPr lang="en-US" sz="1500"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(Dahlsgaard et al., 2005)</a:t>
            </a:r>
          </a:p>
          <a:p>
            <a:pPr lvl="1"/>
            <a:r>
              <a:rPr lang="en-US" dirty="0"/>
              <a:t>Evolutionarily adaptable </a:t>
            </a:r>
          </a:p>
          <a:p>
            <a:pPr lvl="1"/>
            <a:r>
              <a:rPr lang="en-US" dirty="0"/>
              <a:t>Predisposed socialisation of the ‘moral animal’ </a:t>
            </a:r>
          </a:p>
          <a:p>
            <a:pPr lvl="1"/>
            <a:r>
              <a:rPr lang="en-US" dirty="0"/>
              <a:t>Rational</a:t>
            </a:r>
          </a:p>
        </p:txBody>
      </p:sp>
      <p:sp>
        <p:nvSpPr>
          <p:cNvPr id="4" name="Rectangle 1028"/>
          <p:cNvSpPr>
            <a:spLocks noChangeArrowheads="1"/>
          </p:cNvSpPr>
          <p:nvPr/>
        </p:nvSpPr>
        <p:spPr bwMode="auto">
          <a:xfrm>
            <a:off x="0" y="1344040"/>
            <a:ext cx="9144000" cy="152400"/>
          </a:xfrm>
          <a:prstGeom prst="rect">
            <a:avLst/>
          </a:prstGeom>
          <a:gradFill flip="none" rotWithShape="1">
            <a:gsLst>
              <a:gs pos="60000">
                <a:schemeClr val="accent1">
                  <a:lumMod val="75000"/>
                </a:schemeClr>
              </a:gs>
              <a:gs pos="100000">
                <a:srgbClr val="FFFFFF"/>
              </a:gs>
            </a:gsLst>
            <a:path path="shape">
              <a:fillToRect l="50000" t="50000" r="50000" b="50000"/>
            </a:path>
            <a:tileRect/>
          </a:gradFill>
          <a:ln>
            <a:noFill/>
          </a:ln>
          <a:effectLst/>
          <a:extLst/>
        </p:spPr>
        <p:txBody>
          <a:bodyPr wrap="none" anchor="ctr"/>
          <a:lstStyle/>
          <a:p>
            <a:endParaRPr lang="en-US" dirty="0"/>
          </a:p>
        </p:txBody>
      </p:sp>
      <p:sp>
        <p:nvSpPr>
          <p:cNvPr id="5" name="TextBox 4"/>
          <p:cNvSpPr txBox="1"/>
          <p:nvPr/>
        </p:nvSpPr>
        <p:spPr>
          <a:xfrm>
            <a:off x="4304583" y="4040420"/>
            <a:ext cx="1594106" cy="276999"/>
          </a:xfrm>
          <a:prstGeom prst="rect">
            <a:avLst/>
          </a:prstGeom>
          <a:noFill/>
        </p:spPr>
        <p:txBody>
          <a:bodyPr wrap="none" rtlCol="0">
            <a:spAutoFit/>
          </a:bodyPr>
          <a:lstStyle/>
          <a:p>
            <a:r>
              <a:rPr lang="en-US" sz="12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(Athanassoulis, 2016)</a:t>
            </a:r>
          </a:p>
        </p:txBody>
      </p:sp>
      <p:pic>
        <p:nvPicPr>
          <p:cNvPr id="6" name="Picture 5" descr="imgre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2235" y="4805586"/>
            <a:ext cx="2101765" cy="1176988"/>
          </a:xfrm>
          <a:prstGeom prst="rect">
            <a:avLst/>
          </a:prstGeom>
        </p:spPr>
      </p:pic>
    </p:spTree>
    <p:extLst>
      <p:ext uri="{BB962C8B-B14F-4D97-AF65-F5344CB8AC3E}">
        <p14:creationId xmlns:p14="http://schemas.microsoft.com/office/powerpoint/2010/main" val="222240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5998"/>
            <a:ext cx="8229600" cy="1143000"/>
          </a:xfrm>
        </p:spPr>
        <p:txBody>
          <a:bodyPr>
            <a:normAutofit fontScale="90000"/>
          </a:bodyPr>
          <a:lstStyle/>
          <a:p>
            <a:r>
              <a:rPr lang="en-US" dirty="0"/>
              <a:t>Positive Psychology: Links with Aristotle</a:t>
            </a:r>
          </a:p>
        </p:txBody>
      </p:sp>
      <p:sp>
        <p:nvSpPr>
          <p:cNvPr id="3" name="Content Placeholder 2"/>
          <p:cNvSpPr>
            <a:spLocks noGrp="1"/>
          </p:cNvSpPr>
          <p:nvPr>
            <p:ph idx="1"/>
          </p:nvPr>
        </p:nvSpPr>
        <p:spPr>
          <a:xfrm>
            <a:off x="123215" y="1620616"/>
            <a:ext cx="8880983" cy="5117733"/>
          </a:xfrm>
        </p:spPr>
        <p:txBody>
          <a:bodyPr>
            <a:normAutofit fontScale="92500"/>
          </a:bodyPr>
          <a:lstStyle/>
          <a:p>
            <a:r>
              <a:rPr lang="en-US" dirty="0"/>
              <a:t>Positive psychology aligns itself with Aristotle’s view of a </a:t>
            </a:r>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biological basis </a:t>
            </a:r>
            <a:r>
              <a:rPr lang="en-US" dirty="0"/>
              <a:t>for good character and </a:t>
            </a:r>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psychological growth </a:t>
            </a:r>
            <a:r>
              <a:rPr lang="en-US" dirty="0"/>
              <a:t>from activities that exercise our capabilities</a:t>
            </a:r>
          </a:p>
          <a:p>
            <a:pPr lvl="1"/>
            <a:r>
              <a:rPr lang="en-US" dirty="0"/>
              <a:t>We are born with all sorts of natural tendencies (i.e., positive and negative) </a:t>
            </a:r>
            <a:r>
              <a:rPr lang="mr-IN" dirty="0"/>
              <a:t>–</a:t>
            </a:r>
            <a:r>
              <a:rPr lang="en-US" dirty="0"/>
              <a:t> this is our ‘raw material’</a:t>
            </a:r>
          </a:p>
          <a:p>
            <a:pPr lvl="1"/>
            <a:r>
              <a:rPr lang="en-US" dirty="0"/>
              <a:t>Natural tendencies can be encouraged and developed or discouraged and thwarted during development</a:t>
            </a:r>
          </a:p>
          <a:p>
            <a:pPr lvl="1"/>
            <a:r>
              <a:rPr lang="en-US" dirty="0"/>
              <a:t>Character strengths are not ‘grounded in immutable biogenetic characteristics’</a:t>
            </a:r>
            <a:r>
              <a:rPr lang="en-US" sz="1400"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 (Peterson, 2006)</a:t>
            </a:r>
          </a:p>
          <a:p>
            <a:pPr lvl="1"/>
            <a:r>
              <a:rPr lang="en-US" dirty="0"/>
              <a:t>Character is about </a:t>
            </a:r>
            <a:r>
              <a:rPr lang="en-US"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doing</a:t>
            </a:r>
          </a:p>
          <a:p>
            <a:pPr lvl="2"/>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Positive psychology is not a spectator sport</a:t>
            </a:r>
            <a:r>
              <a:rPr lang="en-US"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 </a:t>
            </a:r>
            <a:r>
              <a:rPr lang="en-US" sz="1000"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(Peterson, 2006)</a:t>
            </a:r>
          </a:p>
          <a:p>
            <a:pPr lvl="1"/>
            <a:r>
              <a:rPr lang="en-US" dirty="0"/>
              <a:t>Virtue manifests itself in action </a:t>
            </a:r>
            <a:r>
              <a:rPr lang="en-US" sz="1400"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a:t>
            </a:r>
            <a:r>
              <a:rPr lang="en-US" sz="1400" i="1" dirty="0" err="1">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Niemiec</a:t>
            </a:r>
            <a:r>
              <a:rPr lang="en-US" sz="1400"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 2013; Sachs, 2016)  </a:t>
            </a:r>
            <a:endParaRPr lang="en-US" sz="1400" i="1" dirty="0"/>
          </a:p>
          <a:p>
            <a:endParaRPr lang="en-US" dirty="0"/>
          </a:p>
        </p:txBody>
      </p:sp>
      <p:sp>
        <p:nvSpPr>
          <p:cNvPr id="4" name="Rectangle 1028"/>
          <p:cNvSpPr>
            <a:spLocks noChangeArrowheads="1"/>
          </p:cNvSpPr>
          <p:nvPr/>
        </p:nvSpPr>
        <p:spPr bwMode="auto">
          <a:xfrm>
            <a:off x="0" y="1463326"/>
            <a:ext cx="9144000" cy="152400"/>
          </a:xfrm>
          <a:prstGeom prst="rect">
            <a:avLst/>
          </a:prstGeom>
          <a:gradFill flip="none" rotWithShape="1">
            <a:gsLst>
              <a:gs pos="60000">
                <a:schemeClr val="accent1">
                  <a:lumMod val="75000"/>
                </a:schemeClr>
              </a:gs>
              <a:gs pos="100000">
                <a:srgbClr val="FFFFFF"/>
              </a:gs>
            </a:gsLst>
            <a:path path="shape">
              <a:fillToRect l="50000" t="50000" r="50000" b="50000"/>
            </a:path>
            <a:tileRect/>
          </a:gradFill>
          <a:ln>
            <a:noFill/>
          </a:ln>
          <a:effectLst/>
          <a:extLst/>
        </p:spPr>
        <p:txBody>
          <a:bodyPr wrap="none" anchor="ctr"/>
          <a:lstStyle/>
          <a:p>
            <a:endParaRPr lang="en-US" dirty="0"/>
          </a:p>
        </p:txBody>
      </p:sp>
      <p:pic>
        <p:nvPicPr>
          <p:cNvPr id="7" name="Picture 6" descr="imgre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2560" y="3179520"/>
            <a:ext cx="851638" cy="825491"/>
          </a:xfrm>
          <a:prstGeom prst="rect">
            <a:avLst/>
          </a:prstGeom>
        </p:spPr>
      </p:pic>
    </p:spTree>
    <p:extLst>
      <p:ext uri="{BB962C8B-B14F-4D97-AF65-F5344CB8AC3E}">
        <p14:creationId xmlns:p14="http://schemas.microsoft.com/office/powerpoint/2010/main" val="3149997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Virtue Ethics in Psychotherapy: Literature Review</a:t>
            </a:r>
          </a:p>
        </p:txBody>
      </p:sp>
      <p:sp>
        <p:nvSpPr>
          <p:cNvPr id="3" name="Content Placeholder 2"/>
          <p:cNvSpPr>
            <a:spLocks noGrp="1"/>
          </p:cNvSpPr>
          <p:nvPr>
            <p:ph idx="1"/>
          </p:nvPr>
        </p:nvSpPr>
        <p:spPr>
          <a:xfrm>
            <a:off x="120955" y="1736640"/>
            <a:ext cx="8881571" cy="5019840"/>
          </a:xfrm>
        </p:spPr>
        <p:txBody>
          <a:bodyPr>
            <a:normAutofit fontScale="77500" lnSpcReduction="20000"/>
          </a:bodyPr>
          <a:lstStyle/>
          <a:p>
            <a:r>
              <a:rPr lang="en-US" dirty="0"/>
              <a:t>Systematic review of the literature </a:t>
            </a:r>
          </a:p>
          <a:p>
            <a:pPr lvl="1"/>
            <a:r>
              <a:rPr lang="en-US" dirty="0"/>
              <a:t>Psychotherapy and Virtue Ethics</a:t>
            </a:r>
          </a:p>
          <a:p>
            <a:pPr lvl="1"/>
            <a:r>
              <a:rPr lang="en-US" dirty="0"/>
              <a:t>21 abstracts identified for review</a:t>
            </a:r>
          </a:p>
          <a:p>
            <a:r>
              <a:rPr lang="en-US" dirty="0"/>
              <a:t>Seven retained:</a:t>
            </a:r>
          </a:p>
          <a:p>
            <a:pPr lvl="1">
              <a:buFont typeface="+mj-lt"/>
              <a:buAutoNum type="arabicPeriod"/>
            </a:pPr>
            <a:r>
              <a:rPr lang="en-US" dirty="0"/>
              <a:t>On psychology and virtue ethics </a:t>
            </a:r>
            <a:r>
              <a:rPr lang="en-US" sz="1300" i="1" dirty="0"/>
              <a:t>(Richardson, 2012)</a:t>
            </a:r>
          </a:p>
          <a:p>
            <a:pPr lvl="1">
              <a:buFont typeface="+mj-lt"/>
              <a:buAutoNum type="arabicPeriod"/>
            </a:pPr>
            <a:r>
              <a:rPr lang="en-US" dirty="0"/>
              <a:t>Virtue Ethics in practice: The Greenbrier Academy </a:t>
            </a:r>
            <a:r>
              <a:rPr lang="en-US" sz="1300" i="1" dirty="0"/>
              <a:t>(</a:t>
            </a:r>
            <a:r>
              <a:rPr lang="en-US" sz="1300" i="1" dirty="0" err="1"/>
              <a:t>Slife</a:t>
            </a:r>
            <a:r>
              <a:rPr lang="en-US" sz="1300" i="1" dirty="0"/>
              <a:t>, 2012)</a:t>
            </a:r>
          </a:p>
          <a:p>
            <a:pPr lvl="1">
              <a:buFont typeface="+mj-lt"/>
              <a:buAutoNum type="arabicPeriod"/>
            </a:pPr>
            <a:r>
              <a:rPr lang="en-US" dirty="0"/>
              <a:t>An Aristotelian framework for the human good </a:t>
            </a:r>
            <a:r>
              <a:rPr lang="en-US" sz="1300" i="1" dirty="0"/>
              <a:t>(</a:t>
            </a:r>
            <a:r>
              <a:rPr lang="en-US" sz="1300" i="1" dirty="0" err="1"/>
              <a:t>Fowers</a:t>
            </a:r>
            <a:r>
              <a:rPr lang="en-US" sz="1300" i="1" dirty="0"/>
              <a:t>, 2012a)</a:t>
            </a:r>
          </a:p>
          <a:p>
            <a:pPr lvl="1">
              <a:buFont typeface="+mj-lt"/>
              <a:buAutoNum type="arabicPeriod"/>
            </a:pPr>
            <a:r>
              <a:rPr lang="en-US" dirty="0"/>
              <a:t>Placing virtue and the human good in psychology </a:t>
            </a:r>
            <a:r>
              <a:rPr lang="en-US" sz="1300" i="1" dirty="0"/>
              <a:t>(</a:t>
            </a:r>
            <a:r>
              <a:rPr lang="en-US" sz="1300" i="1" dirty="0" err="1"/>
              <a:t>Fowers</a:t>
            </a:r>
            <a:r>
              <a:rPr lang="en-US" sz="1300" i="1" dirty="0"/>
              <a:t>, 2012b)</a:t>
            </a:r>
          </a:p>
          <a:p>
            <a:pPr lvl="1">
              <a:buFont typeface="+mj-lt"/>
              <a:buAutoNum type="arabicPeriod"/>
            </a:pPr>
            <a:r>
              <a:rPr lang="en-US" dirty="0"/>
              <a:t>‘State and trait forgiveness’: A philosophical analysis and implications for psychotherapy </a:t>
            </a:r>
            <a:r>
              <a:rPr lang="en-US" sz="1300" i="1" dirty="0"/>
              <a:t>(Kim &amp; Enright, 2016)</a:t>
            </a:r>
          </a:p>
          <a:p>
            <a:pPr lvl="1">
              <a:buFont typeface="+mj-lt"/>
              <a:buAutoNum type="arabicPeriod"/>
            </a:pPr>
            <a:r>
              <a:rPr lang="en-US" dirty="0"/>
              <a:t>The virtuous patient: Psychotherapy and the cultivation of character </a:t>
            </a:r>
            <a:r>
              <a:rPr lang="en-US" sz="1300" i="1" dirty="0"/>
              <a:t>(</a:t>
            </a:r>
            <a:r>
              <a:rPr lang="en-US" sz="1300" i="1" dirty="0" err="1"/>
              <a:t>Waring</a:t>
            </a:r>
            <a:r>
              <a:rPr lang="en-US" sz="1300" i="1" dirty="0"/>
              <a:t>, 2012)</a:t>
            </a:r>
          </a:p>
          <a:p>
            <a:pPr lvl="1">
              <a:buFont typeface="+mj-lt"/>
              <a:buAutoNum type="arabicPeriod"/>
            </a:pPr>
            <a:r>
              <a:rPr lang="en-US" dirty="0"/>
              <a:t>Psychotherapy as moral encounter: A crisis of modern conscience </a:t>
            </a:r>
            <a:r>
              <a:rPr lang="en-US" sz="1300" i="1" dirty="0"/>
              <a:t>(Burns, Goodman, &amp; </a:t>
            </a:r>
            <a:r>
              <a:rPr lang="en-US" sz="1300" i="1" dirty="0" err="1"/>
              <a:t>Orman</a:t>
            </a:r>
            <a:r>
              <a:rPr lang="en-US" sz="1300" i="1" dirty="0"/>
              <a:t>, 2013)</a:t>
            </a:r>
          </a:p>
          <a:p>
            <a:r>
              <a:rPr lang="en-US" dirty="0"/>
              <a:t>Critique of the literature conducted for each article</a:t>
            </a:r>
          </a:p>
          <a:p>
            <a:r>
              <a:rPr lang="en-US" sz="1800" dirty="0"/>
              <a:t>Proctor, C. (2019). Virtue ethics in psychotherapy: A systematic review of the literature. </a:t>
            </a:r>
            <a:r>
              <a:rPr lang="en-US" sz="1800" i="1" dirty="0"/>
              <a:t>International Journal of Existential Positive Psychology, 8</a:t>
            </a:r>
            <a:r>
              <a:rPr lang="en-US" sz="1800" dirty="0"/>
              <a:t>(1),</a:t>
            </a:r>
            <a:r>
              <a:rPr lang="en-US" sz="1800" dirty="0">
                <a:hlinkClick r:id="rId2"/>
              </a:rPr>
              <a:t>http://journal.existentialpsychology.org/index.php/ExPsy/article/view/237/275</a:t>
            </a:r>
            <a:endParaRPr lang="en-US" sz="1800" dirty="0"/>
          </a:p>
          <a:p>
            <a:pPr lvl="1"/>
            <a:endParaRPr lang="en-US" dirty="0"/>
          </a:p>
        </p:txBody>
      </p:sp>
      <p:sp>
        <p:nvSpPr>
          <p:cNvPr id="4" name="Rectangle 1028"/>
          <p:cNvSpPr>
            <a:spLocks noChangeArrowheads="1"/>
          </p:cNvSpPr>
          <p:nvPr/>
        </p:nvSpPr>
        <p:spPr bwMode="auto">
          <a:xfrm>
            <a:off x="0" y="1463326"/>
            <a:ext cx="9144000" cy="152400"/>
          </a:xfrm>
          <a:prstGeom prst="rect">
            <a:avLst/>
          </a:prstGeom>
          <a:gradFill flip="none" rotWithShape="1">
            <a:gsLst>
              <a:gs pos="60000">
                <a:schemeClr val="accent1">
                  <a:lumMod val="75000"/>
                </a:schemeClr>
              </a:gs>
              <a:gs pos="100000">
                <a:srgbClr val="FFFFFF"/>
              </a:gs>
            </a:gsLst>
            <a:path path="shape">
              <a:fillToRect l="50000" t="50000" r="50000" b="50000"/>
            </a:path>
            <a:tileRect/>
          </a:gradFill>
          <a:ln>
            <a:noFill/>
          </a:ln>
          <a:effectLst/>
          <a:extLst/>
        </p:spPr>
        <p:txBody>
          <a:bodyPr wrap="none" anchor="ctr"/>
          <a:lstStyle/>
          <a:p>
            <a:endParaRPr lang="en-US" dirty="0"/>
          </a:p>
        </p:txBody>
      </p:sp>
    </p:spTree>
    <p:extLst>
      <p:ext uri="{BB962C8B-B14F-4D97-AF65-F5344CB8AC3E}">
        <p14:creationId xmlns:p14="http://schemas.microsoft.com/office/powerpoint/2010/main" val="899770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455" y="1863619"/>
            <a:ext cx="8829725" cy="4786303"/>
          </a:xfrm>
        </p:spPr>
        <p:txBody>
          <a:bodyPr>
            <a:normAutofit fontScale="92500" lnSpcReduction="20000"/>
          </a:bodyPr>
          <a:lstStyle/>
          <a:p>
            <a:r>
              <a:rPr lang="en-US" dirty="0"/>
              <a:t>Begins with the acknowledgment of value-laden dialogue with clients</a:t>
            </a:r>
          </a:p>
          <a:p>
            <a:r>
              <a:rPr lang="en-US" dirty="0"/>
              <a:t>No such thing as value-free dialogue </a:t>
            </a:r>
            <a:r>
              <a:rPr lang="en-US" sz="1200"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(van </a:t>
            </a:r>
            <a:r>
              <a:rPr lang="en-US" sz="1200" i="1" dirty="0" err="1">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Deurzen</a:t>
            </a:r>
            <a:r>
              <a:rPr lang="en-US" sz="1200"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 1999)</a:t>
            </a:r>
          </a:p>
          <a:p>
            <a:pPr lvl="1"/>
            <a:r>
              <a:rPr lang="en-US" dirty="0"/>
              <a:t>Therapists guide individuals to and inform them of </a:t>
            </a:r>
            <a:r>
              <a:rPr lang="en-US" i="1" dirty="0"/>
              <a:t>better </a:t>
            </a:r>
            <a:r>
              <a:rPr lang="en-US" dirty="0"/>
              <a:t>or </a:t>
            </a:r>
            <a:r>
              <a:rPr lang="en-US" i="1" dirty="0"/>
              <a:t>worse</a:t>
            </a:r>
            <a:r>
              <a:rPr lang="en-US" dirty="0"/>
              <a:t> ways to live</a:t>
            </a:r>
          </a:p>
          <a:p>
            <a:r>
              <a:rPr lang="en-US" dirty="0"/>
              <a:t>Clients come to psychotherapy to explore the ‘gap between the persons they would like to be and the person’s they are’ </a:t>
            </a:r>
            <a:r>
              <a:rPr lang="en-US" sz="1100"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a:t>
            </a:r>
            <a:r>
              <a:rPr lang="en-US" sz="1100" i="1" dirty="0" err="1">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Waring</a:t>
            </a:r>
            <a:r>
              <a:rPr lang="en-US" sz="1100"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 2012, p. 26)</a:t>
            </a:r>
          </a:p>
          <a:p>
            <a:r>
              <a:rPr lang="en-US" dirty="0"/>
              <a:t>Virtue ethical therapists are mindful that character development occurs over time</a:t>
            </a:r>
          </a:p>
          <a:p>
            <a:pPr lvl="1"/>
            <a:r>
              <a:rPr lang="en-US" dirty="0"/>
              <a:t>Clients must habituate into the challenges that cultivate the character strengths they wish to develop to enhance their lives</a:t>
            </a:r>
          </a:p>
        </p:txBody>
      </p:sp>
      <p:sp>
        <p:nvSpPr>
          <p:cNvPr id="4" name="Title 1"/>
          <p:cNvSpPr>
            <a:spLocks noGrp="1"/>
          </p:cNvSpPr>
          <p:nvPr>
            <p:ph type="title"/>
          </p:nvPr>
        </p:nvSpPr>
        <p:spPr/>
        <p:txBody>
          <a:bodyPr>
            <a:normAutofit fontScale="90000"/>
          </a:bodyPr>
          <a:lstStyle/>
          <a:p>
            <a:r>
              <a:rPr lang="en-US" dirty="0"/>
              <a:t>Weaving Virtue Ethics Into Psychotherapeutic Practice</a:t>
            </a:r>
          </a:p>
        </p:txBody>
      </p:sp>
      <p:sp>
        <p:nvSpPr>
          <p:cNvPr id="5" name="Rectangle 1028"/>
          <p:cNvSpPr>
            <a:spLocks noChangeArrowheads="1"/>
          </p:cNvSpPr>
          <p:nvPr/>
        </p:nvSpPr>
        <p:spPr bwMode="auto">
          <a:xfrm>
            <a:off x="0" y="1552673"/>
            <a:ext cx="9144000" cy="152400"/>
          </a:xfrm>
          <a:prstGeom prst="rect">
            <a:avLst/>
          </a:prstGeom>
          <a:gradFill flip="none" rotWithShape="1">
            <a:gsLst>
              <a:gs pos="60000">
                <a:schemeClr val="accent1">
                  <a:lumMod val="75000"/>
                </a:schemeClr>
              </a:gs>
              <a:gs pos="100000">
                <a:srgbClr val="FFFFFF"/>
              </a:gs>
            </a:gsLst>
            <a:path path="shape">
              <a:fillToRect l="50000" t="50000" r="50000" b="50000"/>
            </a:path>
            <a:tileRect/>
          </a:gradFill>
          <a:ln>
            <a:noFill/>
          </a:ln>
          <a:effectLst/>
          <a:extLst/>
        </p:spPr>
        <p:txBody>
          <a:bodyPr wrap="none" anchor="ctr"/>
          <a:lstStyle/>
          <a:p>
            <a:endParaRPr lang="en-US" dirty="0"/>
          </a:p>
        </p:txBody>
      </p:sp>
      <p:pic>
        <p:nvPicPr>
          <p:cNvPr id="6" name="Picture 5" descr="Screenshot 2019-07-10 at 21.10.1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9204" y="5980639"/>
            <a:ext cx="1451744" cy="789410"/>
          </a:xfrm>
          <a:prstGeom prst="rect">
            <a:avLst/>
          </a:prstGeom>
        </p:spPr>
      </p:pic>
    </p:spTree>
    <p:extLst>
      <p:ext uri="{BB962C8B-B14F-4D97-AF65-F5344CB8AC3E}">
        <p14:creationId xmlns:p14="http://schemas.microsoft.com/office/powerpoint/2010/main" val="2204387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Weaving Virtue Ethics Into Psychotherapeutic Practice</a:t>
            </a:r>
          </a:p>
        </p:txBody>
      </p:sp>
      <p:sp>
        <p:nvSpPr>
          <p:cNvPr id="3" name="Content Placeholder 2"/>
          <p:cNvSpPr>
            <a:spLocks noGrp="1"/>
          </p:cNvSpPr>
          <p:nvPr>
            <p:ph idx="1"/>
          </p:nvPr>
        </p:nvSpPr>
        <p:spPr>
          <a:xfrm>
            <a:off x="138235" y="1797120"/>
            <a:ext cx="8829732" cy="4968000"/>
          </a:xfrm>
        </p:spPr>
        <p:txBody>
          <a:bodyPr>
            <a:normAutofit fontScale="85000" lnSpcReduction="10000"/>
          </a:bodyPr>
          <a:lstStyle/>
          <a:p>
            <a:r>
              <a:rPr lang="en-US" dirty="0"/>
              <a:t>Discuss psychotherapeutic goals for change</a:t>
            </a:r>
          </a:p>
          <a:p>
            <a:pPr lvl="1"/>
            <a:r>
              <a:rPr lang="en-US" dirty="0"/>
              <a:t>Begin to make changes in the their lives </a:t>
            </a:r>
            <a:r>
              <a:rPr lang="en-US"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now </a:t>
            </a:r>
            <a:r>
              <a:rPr lang="en-US" dirty="0"/>
              <a:t>that will enable them to live more in accordance with their values and reach their desired tomorrow </a:t>
            </a:r>
            <a:r>
              <a:rPr lang="mr-IN" dirty="0"/>
              <a:t>–</a:t>
            </a:r>
            <a:r>
              <a:rPr lang="en-US" dirty="0"/>
              <a:t> reduction of </a:t>
            </a:r>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moral dissonance</a:t>
            </a:r>
            <a:endParaRPr lang="en-US" dirty="0"/>
          </a:p>
          <a:p>
            <a:r>
              <a:rPr lang="en-US" dirty="0"/>
              <a:t>Exploring the relationship with the self</a:t>
            </a:r>
          </a:p>
          <a:p>
            <a:pPr lvl="1"/>
            <a:r>
              <a:rPr lang="en-US" dirty="0"/>
              <a:t>Self-love, forgiveness, kindness, justice</a:t>
            </a:r>
          </a:p>
          <a:p>
            <a:r>
              <a:rPr lang="en-US" dirty="0"/>
              <a:t>What does living in accordance with core values </a:t>
            </a:r>
            <a:r>
              <a:rPr lang="en-US"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look like </a:t>
            </a:r>
            <a:r>
              <a:rPr lang="en-US" dirty="0"/>
              <a:t>for them?</a:t>
            </a:r>
          </a:p>
          <a:p>
            <a:pPr lvl="1"/>
            <a:r>
              <a:rPr lang="en-US" dirty="0"/>
              <a:t>What does the good life look like?</a:t>
            </a:r>
          </a:p>
          <a:p>
            <a:r>
              <a:rPr lang="en-US" dirty="0"/>
              <a:t>Therapists (and other practitioners) can weave virtue ethics into practice simply by being attuned to opportunities that afford them ability to open up and unpack virtue ethical themes, such as character strengths, values, and virtues</a:t>
            </a:r>
          </a:p>
        </p:txBody>
      </p:sp>
      <p:sp>
        <p:nvSpPr>
          <p:cNvPr id="4" name="Rectangle 1028"/>
          <p:cNvSpPr>
            <a:spLocks noChangeArrowheads="1"/>
          </p:cNvSpPr>
          <p:nvPr/>
        </p:nvSpPr>
        <p:spPr bwMode="auto">
          <a:xfrm>
            <a:off x="0" y="1552673"/>
            <a:ext cx="9144000" cy="152400"/>
          </a:xfrm>
          <a:prstGeom prst="rect">
            <a:avLst/>
          </a:prstGeom>
          <a:gradFill flip="none" rotWithShape="1">
            <a:gsLst>
              <a:gs pos="60000">
                <a:schemeClr val="accent1">
                  <a:lumMod val="75000"/>
                </a:schemeClr>
              </a:gs>
              <a:gs pos="100000">
                <a:srgbClr val="FFFFFF"/>
              </a:gs>
            </a:gsLst>
            <a:path path="shape">
              <a:fillToRect l="50000" t="50000" r="50000" b="50000"/>
            </a:path>
            <a:tileRect/>
          </a:gradFill>
          <a:ln>
            <a:noFill/>
          </a:ln>
          <a:effectLst/>
          <a:extLst/>
        </p:spPr>
        <p:txBody>
          <a:bodyPr wrap="none" anchor="ctr"/>
          <a:lstStyle/>
          <a:p>
            <a:endParaRPr lang="en-US" dirty="0"/>
          </a:p>
        </p:txBody>
      </p:sp>
      <p:pic>
        <p:nvPicPr>
          <p:cNvPr id="5" name="Picture 4" descr="Untitled 2.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3928" y="4366094"/>
            <a:ext cx="1054039" cy="588268"/>
          </a:xfrm>
          <a:prstGeom prst="rect">
            <a:avLst/>
          </a:prstGeom>
        </p:spPr>
      </p:pic>
    </p:spTree>
    <p:extLst>
      <p:ext uri="{BB962C8B-B14F-4D97-AF65-F5344CB8AC3E}">
        <p14:creationId xmlns:p14="http://schemas.microsoft.com/office/powerpoint/2010/main" val="2398221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171" y="274638"/>
            <a:ext cx="8729333" cy="1143000"/>
          </a:xfrm>
        </p:spPr>
        <p:txBody>
          <a:bodyPr>
            <a:noAutofit/>
          </a:bodyPr>
          <a:lstStyle/>
          <a:p>
            <a:r>
              <a:rPr lang="en-US" sz="4100" dirty="0"/>
              <a:t>Weaving Virtue Ethics Into Psychotherapeutic Practice</a:t>
            </a:r>
          </a:p>
        </p:txBody>
      </p:sp>
      <p:sp>
        <p:nvSpPr>
          <p:cNvPr id="3" name="Content Placeholder 2"/>
          <p:cNvSpPr>
            <a:spLocks noGrp="1"/>
          </p:cNvSpPr>
          <p:nvPr>
            <p:ph idx="1"/>
          </p:nvPr>
        </p:nvSpPr>
        <p:spPr>
          <a:xfrm>
            <a:off x="142171" y="1781729"/>
            <a:ext cx="8729333" cy="4966097"/>
          </a:xfrm>
        </p:spPr>
        <p:txBody>
          <a:bodyPr>
            <a:normAutofit lnSpcReduction="10000"/>
          </a:bodyPr>
          <a:lstStyle/>
          <a:p>
            <a:r>
              <a:rPr lang="en-US" dirty="0"/>
              <a:t>Wisdom exercises in therapy</a:t>
            </a:r>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 </a:t>
            </a:r>
          </a:p>
          <a:p>
            <a:pPr lvl="1"/>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Imagined Future Self</a:t>
            </a:r>
          </a:p>
          <a:p>
            <a:pPr lvl="2"/>
            <a:r>
              <a:rPr lang="en-GB" dirty="0"/>
              <a:t>How do you imagine yourself in the future? What kind of person do you see yourself being? What kind of life do you imagine you will lead? What can you do now to make this </a:t>
            </a:r>
            <a:r>
              <a:rPr lang="en-GB"/>
              <a:t>more likely?</a:t>
            </a:r>
            <a:endPar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ndParaRPr>
          </a:p>
          <a:p>
            <a:pPr lvl="1"/>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Write Your own Eulogy</a:t>
            </a:r>
          </a:p>
          <a:p>
            <a:pPr lvl="2"/>
            <a:r>
              <a:rPr lang="en-GB" dirty="0"/>
              <a:t>If you imagine you died today, what would you like to have read out at the funeral or like to read in your obituary?</a:t>
            </a:r>
          </a:p>
          <a:p>
            <a:pPr lvl="1"/>
            <a:r>
              <a:rPr lang="en-GB"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Your 80</a:t>
            </a:r>
            <a:r>
              <a:rPr lang="en-GB" baseline="30000"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th</a:t>
            </a:r>
            <a:r>
              <a:rPr lang="en-GB"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 Birthday Party</a:t>
            </a:r>
            <a:endPar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ndParaRPr>
          </a:p>
          <a:p>
            <a:pPr lvl="2"/>
            <a:r>
              <a:rPr lang="en-GB" dirty="0"/>
              <a:t>Imagine you are now 80 years old and a friend or relative is giving a speech, summarising your life, what will you hope will be said?</a:t>
            </a:r>
          </a:p>
          <a:p>
            <a:pPr lvl="2"/>
            <a:r>
              <a:rPr lang="en-GB" dirty="0"/>
              <a:t>Reel Wisdom </a:t>
            </a:r>
            <a:r>
              <a:rPr lang="mr-IN" dirty="0"/>
              <a:t>–</a:t>
            </a:r>
            <a:r>
              <a:rPr lang="en-GB" dirty="0"/>
              <a:t> </a:t>
            </a:r>
            <a:r>
              <a:rPr lang="en-GB" dirty="0">
                <a:hlinkClick r:id="rId2"/>
              </a:rPr>
              <a:t>Lessons from 40 Films in 7 Minutes</a:t>
            </a:r>
            <a:endParaRPr lang="en-GB" dirty="0"/>
          </a:p>
          <a:p>
            <a:pPr lvl="2"/>
            <a:endParaRPr lang="en-US" dirty="0"/>
          </a:p>
        </p:txBody>
      </p:sp>
      <p:sp>
        <p:nvSpPr>
          <p:cNvPr id="4" name="Rectangle 1028"/>
          <p:cNvSpPr>
            <a:spLocks noChangeArrowheads="1"/>
          </p:cNvSpPr>
          <p:nvPr/>
        </p:nvSpPr>
        <p:spPr bwMode="auto">
          <a:xfrm>
            <a:off x="0" y="1552673"/>
            <a:ext cx="9144000" cy="152400"/>
          </a:xfrm>
          <a:prstGeom prst="rect">
            <a:avLst/>
          </a:prstGeom>
          <a:gradFill flip="none" rotWithShape="1">
            <a:gsLst>
              <a:gs pos="60000">
                <a:schemeClr val="accent1">
                  <a:lumMod val="75000"/>
                </a:schemeClr>
              </a:gs>
              <a:gs pos="100000">
                <a:srgbClr val="FFFFFF"/>
              </a:gs>
            </a:gsLst>
            <a:path path="shape">
              <a:fillToRect l="50000" t="50000" r="50000" b="50000"/>
            </a:path>
            <a:tileRect/>
          </a:gradFill>
          <a:ln>
            <a:noFill/>
          </a:ln>
          <a:effectLst/>
          <a:extLst/>
        </p:spPr>
        <p:txBody>
          <a:bodyPr wrap="none" anchor="ctr"/>
          <a:lstStyle/>
          <a:p>
            <a:endParaRPr lang="en-US" dirty="0"/>
          </a:p>
        </p:txBody>
      </p:sp>
    </p:spTree>
    <p:extLst>
      <p:ext uri="{BB962C8B-B14F-4D97-AF65-F5344CB8AC3E}">
        <p14:creationId xmlns:p14="http://schemas.microsoft.com/office/powerpoint/2010/main" val="2339344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VIA Strengths</a:t>
            </a:r>
          </a:p>
        </p:txBody>
      </p:sp>
      <p:sp>
        <p:nvSpPr>
          <p:cNvPr id="3" name="Content Placeholder 2"/>
          <p:cNvSpPr>
            <a:spLocks noGrp="1"/>
          </p:cNvSpPr>
          <p:nvPr>
            <p:ph idx="1"/>
          </p:nvPr>
        </p:nvSpPr>
        <p:spPr>
          <a:xfrm>
            <a:off x="94781" y="1863619"/>
            <a:ext cx="8890461" cy="4434500"/>
          </a:xfrm>
        </p:spPr>
        <p:txBody>
          <a:bodyPr>
            <a:normAutofit fontScale="85000" lnSpcReduction="20000"/>
          </a:bodyPr>
          <a:lstStyle/>
          <a:p>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VIA</a:t>
            </a:r>
            <a:r>
              <a:rPr lang="en-US" dirty="0"/>
              <a:t> – six broad (</a:t>
            </a:r>
            <a:r>
              <a:rPr lang="en-US"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ubiquitous</a:t>
            </a:r>
            <a:r>
              <a:rPr lang="en-US" dirty="0"/>
              <a:t>) virtues </a:t>
            </a:r>
            <a:r>
              <a:rPr lang="mr-IN" dirty="0"/>
              <a:t>–</a:t>
            </a:r>
            <a:r>
              <a:rPr lang="en-US" dirty="0"/>
              <a:t> 24 character strengths</a:t>
            </a:r>
          </a:p>
          <a:p>
            <a:pPr lvl="1"/>
            <a:r>
              <a:rPr lang="en-US" dirty="0"/>
              <a:t>Wisdom and knowledge</a:t>
            </a:r>
          </a:p>
          <a:p>
            <a:pPr lvl="2"/>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Creativity, Curiosity, Love of Learning, Open-Mindedness, Perspective (Wisdom)</a:t>
            </a:r>
          </a:p>
          <a:p>
            <a:pPr lvl="1"/>
            <a:r>
              <a:rPr lang="en-US" dirty="0"/>
              <a:t>Courage</a:t>
            </a:r>
          </a:p>
          <a:p>
            <a:pPr lvl="2"/>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Authenticity (Honesty), Bravery, Persistence, Zest (Enthusiasm)</a:t>
            </a:r>
          </a:p>
          <a:p>
            <a:pPr lvl="1"/>
            <a:r>
              <a:rPr lang="en-US" dirty="0"/>
              <a:t>Humanity</a:t>
            </a:r>
          </a:p>
          <a:p>
            <a:pPr lvl="2"/>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Kindness, Love, Social Intelligence</a:t>
            </a:r>
          </a:p>
          <a:p>
            <a:pPr lvl="1"/>
            <a:r>
              <a:rPr lang="en-US" dirty="0"/>
              <a:t>Justice</a:t>
            </a:r>
          </a:p>
          <a:p>
            <a:pPr lvl="2"/>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Fairness, Leadership, Teamwork</a:t>
            </a:r>
          </a:p>
          <a:p>
            <a:pPr lvl="1"/>
            <a:r>
              <a:rPr lang="en-US" dirty="0"/>
              <a:t>Temperance</a:t>
            </a:r>
          </a:p>
          <a:p>
            <a:pPr lvl="2"/>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Forgiveness (Mercy), Modesty (Humility), Prudence, Self-Regulation</a:t>
            </a:r>
          </a:p>
          <a:p>
            <a:pPr lvl="1"/>
            <a:r>
              <a:rPr lang="en-US" dirty="0"/>
              <a:t>Transcendence</a:t>
            </a:r>
          </a:p>
          <a:p>
            <a:pPr lvl="2"/>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Appreciation of Beauty, Gratitude, Hope, </a:t>
            </a:r>
            <a:r>
              <a:rPr lang="en-US" dirty="0" err="1">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Humour</a:t>
            </a:r>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 Spirituality </a:t>
            </a:r>
          </a:p>
        </p:txBody>
      </p:sp>
      <p:sp>
        <p:nvSpPr>
          <p:cNvPr id="4" name="Rectangle 1028"/>
          <p:cNvSpPr>
            <a:spLocks noChangeArrowheads="1"/>
          </p:cNvSpPr>
          <p:nvPr/>
        </p:nvSpPr>
        <p:spPr bwMode="auto">
          <a:xfrm>
            <a:off x="0" y="1571296"/>
            <a:ext cx="9144000" cy="152400"/>
          </a:xfrm>
          <a:prstGeom prst="rect">
            <a:avLst/>
          </a:prstGeom>
          <a:gradFill flip="none" rotWithShape="1">
            <a:gsLst>
              <a:gs pos="60000">
                <a:schemeClr val="accent1">
                  <a:lumMod val="75000"/>
                </a:schemeClr>
              </a:gs>
              <a:gs pos="100000">
                <a:srgbClr val="FFFFFF"/>
              </a:gs>
            </a:gsLst>
            <a:path path="shape">
              <a:fillToRect l="50000" t="50000" r="50000" b="50000"/>
            </a:path>
            <a:tileRect/>
          </a:gradFill>
          <a:ln>
            <a:noFill/>
          </a:ln>
          <a:effectLst/>
          <a:extLst/>
        </p:spPr>
        <p:txBody>
          <a:bodyPr wrap="none" anchor="ctr"/>
          <a:lstStyle/>
          <a:p>
            <a:endParaRPr lang="en-US" dirty="0"/>
          </a:p>
        </p:txBody>
      </p:sp>
      <p:pic>
        <p:nvPicPr>
          <p:cNvPr id="5" name="Picture 4" descr="wisdo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100" y="2505519"/>
            <a:ext cx="395510" cy="429028"/>
          </a:xfrm>
          <a:prstGeom prst="rect">
            <a:avLst/>
          </a:prstGeom>
        </p:spPr>
      </p:pic>
      <p:pic>
        <p:nvPicPr>
          <p:cNvPr id="6" name="Picture 5" descr="courag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30" y="3166221"/>
            <a:ext cx="468408" cy="448457"/>
          </a:xfrm>
          <a:prstGeom prst="rect">
            <a:avLst/>
          </a:prstGeom>
        </p:spPr>
      </p:pic>
      <p:pic>
        <p:nvPicPr>
          <p:cNvPr id="7" name="Picture 6" descr="social skill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622" y="3761752"/>
            <a:ext cx="428943" cy="590705"/>
          </a:xfrm>
          <a:prstGeom prst="rect">
            <a:avLst/>
          </a:prstGeom>
        </p:spPr>
      </p:pic>
      <p:pic>
        <p:nvPicPr>
          <p:cNvPr id="8" name="Picture 7" descr="fairness.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350" y="4427561"/>
            <a:ext cx="457552" cy="482756"/>
          </a:xfrm>
          <a:prstGeom prst="rect">
            <a:avLst/>
          </a:prstGeom>
        </p:spPr>
      </p:pic>
      <p:pic>
        <p:nvPicPr>
          <p:cNvPr id="9" name="Picture 8" descr="self-control.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059" y="5000979"/>
            <a:ext cx="431984" cy="431984"/>
          </a:xfrm>
          <a:prstGeom prst="rect">
            <a:avLst/>
          </a:prstGeom>
        </p:spPr>
      </p:pic>
      <p:pic>
        <p:nvPicPr>
          <p:cNvPr id="10" name="Picture 9" descr="spirituality.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3982" y="5508709"/>
            <a:ext cx="514821" cy="514821"/>
          </a:xfrm>
          <a:prstGeom prst="rect">
            <a:avLst/>
          </a:prstGeom>
        </p:spPr>
      </p:pic>
    </p:spTree>
    <p:extLst>
      <p:ext uri="{BB962C8B-B14F-4D97-AF65-F5344CB8AC3E}">
        <p14:creationId xmlns:p14="http://schemas.microsoft.com/office/powerpoint/2010/main" val="2111529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
                                            <p:txEl>
                                              <p:pRg st="12" end="12"/>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825" y="274638"/>
            <a:ext cx="8937852" cy="1143000"/>
          </a:xfrm>
        </p:spPr>
        <p:txBody>
          <a:bodyPr>
            <a:noAutofit/>
          </a:bodyPr>
          <a:lstStyle/>
          <a:p>
            <a:r>
              <a:rPr lang="en-US" sz="3600" dirty="0"/>
              <a:t>Weaving Virtue &amp; Character Strengths Into Psychotherapeutic Practice</a:t>
            </a:r>
          </a:p>
        </p:txBody>
      </p:sp>
      <p:sp>
        <p:nvSpPr>
          <p:cNvPr id="3" name="Content Placeholder 2"/>
          <p:cNvSpPr>
            <a:spLocks noGrp="1"/>
          </p:cNvSpPr>
          <p:nvPr>
            <p:ph idx="1"/>
          </p:nvPr>
        </p:nvSpPr>
        <p:spPr>
          <a:xfrm>
            <a:off x="75825" y="1734342"/>
            <a:ext cx="8937851" cy="5123657"/>
          </a:xfrm>
        </p:spPr>
        <p:txBody>
          <a:bodyPr>
            <a:normAutofit/>
          </a:bodyPr>
          <a:lstStyle/>
          <a:p>
            <a:r>
              <a:rPr lang="en-US" dirty="0"/>
              <a:t>By using the language of virtue and character strengths and highlighting these to clients, we begin to enable clients to consider themselves from this perspective</a:t>
            </a:r>
          </a:p>
          <a:p>
            <a:pPr lvl="1"/>
            <a:r>
              <a:rPr lang="en-US" dirty="0"/>
              <a:t>Phenomenology </a:t>
            </a:r>
          </a:p>
          <a:p>
            <a:pPr lvl="2"/>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Name and identify </a:t>
            </a:r>
            <a:r>
              <a:rPr lang="en-US" dirty="0"/>
              <a:t>felt/experienced strengths</a:t>
            </a:r>
          </a:p>
          <a:p>
            <a:pPr lvl="1"/>
            <a:r>
              <a:rPr lang="en-US" dirty="0"/>
              <a:t>How would they like to improve how they are in-the-world-with-others?</a:t>
            </a:r>
          </a:p>
          <a:p>
            <a:pPr lvl="1"/>
            <a:r>
              <a:rPr lang="en-US" dirty="0"/>
              <a:t>To begin to live the life they desire, they must choose it actively</a:t>
            </a:r>
          </a:p>
          <a:p>
            <a:pPr lvl="2"/>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Habituate</a:t>
            </a:r>
            <a:r>
              <a:rPr lang="en-US" dirty="0"/>
              <a:t> towards the self they want to be</a:t>
            </a:r>
          </a:p>
        </p:txBody>
      </p:sp>
      <p:sp>
        <p:nvSpPr>
          <p:cNvPr id="4" name="Rectangle 1028"/>
          <p:cNvSpPr>
            <a:spLocks noChangeArrowheads="1"/>
          </p:cNvSpPr>
          <p:nvPr/>
        </p:nvSpPr>
        <p:spPr bwMode="auto">
          <a:xfrm>
            <a:off x="0" y="1486195"/>
            <a:ext cx="9144000" cy="152400"/>
          </a:xfrm>
          <a:prstGeom prst="rect">
            <a:avLst/>
          </a:prstGeom>
          <a:gradFill flip="none" rotWithShape="1">
            <a:gsLst>
              <a:gs pos="60000">
                <a:schemeClr val="accent1">
                  <a:lumMod val="75000"/>
                </a:schemeClr>
              </a:gs>
              <a:gs pos="100000">
                <a:srgbClr val="FFFFFF"/>
              </a:gs>
            </a:gsLst>
            <a:path path="shape">
              <a:fillToRect l="50000" t="50000" r="50000" b="50000"/>
            </a:path>
            <a:tileRect/>
          </a:gradFill>
          <a:ln>
            <a:noFill/>
          </a:ln>
          <a:effectLst/>
          <a:extLst/>
        </p:spPr>
        <p:txBody>
          <a:bodyPr wrap="none" anchor="ctr"/>
          <a:lstStyle/>
          <a:p>
            <a:endParaRPr lang="en-US" dirty="0"/>
          </a:p>
        </p:txBody>
      </p:sp>
    </p:spTree>
    <p:extLst>
      <p:ext uri="{BB962C8B-B14F-4D97-AF65-F5344CB8AC3E}">
        <p14:creationId xmlns:p14="http://schemas.microsoft.com/office/powerpoint/2010/main" val="288121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Introducing &amp; Working With Character Strengths</a:t>
            </a:r>
          </a:p>
        </p:txBody>
      </p:sp>
      <p:sp>
        <p:nvSpPr>
          <p:cNvPr id="6" name="Content Placeholder 5"/>
          <p:cNvSpPr>
            <a:spLocks noGrp="1"/>
          </p:cNvSpPr>
          <p:nvPr>
            <p:ph idx="1"/>
          </p:nvPr>
        </p:nvSpPr>
        <p:spPr>
          <a:xfrm>
            <a:off x="113737" y="1743820"/>
            <a:ext cx="8871505" cy="5114180"/>
          </a:xfrm>
        </p:spPr>
        <p:txBody>
          <a:bodyPr>
            <a:normAutofit fontScale="85000" lnSpcReduction="20000"/>
          </a:bodyPr>
          <a:lstStyle/>
          <a:p>
            <a:r>
              <a:rPr lang="en-US" dirty="0"/>
              <a:t>Challenge the negativity bias, enquire over known or experienced positive characteristics</a:t>
            </a:r>
          </a:p>
          <a:p>
            <a:pPr lvl="1"/>
            <a:r>
              <a:rPr lang="en-US" dirty="0"/>
              <a:t>We require the language to </a:t>
            </a:r>
            <a:r>
              <a:rPr lang="en-US"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name</a:t>
            </a:r>
            <a:r>
              <a:rPr lang="en-US" dirty="0"/>
              <a:t> and </a:t>
            </a:r>
            <a:r>
              <a:rPr lang="en-US"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spot </a:t>
            </a:r>
            <a:r>
              <a:rPr lang="en-US" dirty="0"/>
              <a:t>strengths</a:t>
            </a:r>
          </a:p>
          <a:p>
            <a:r>
              <a:rPr lang="en-US" dirty="0"/>
              <a:t>Take the VIA </a:t>
            </a:r>
          </a:p>
          <a:p>
            <a:pPr lvl="1"/>
            <a:r>
              <a:rPr lang="en-US" dirty="0">
                <a:hlinkClick r:id="rId2"/>
              </a:rPr>
              <a:t>https://www.viacharacter.org</a:t>
            </a:r>
            <a:endParaRPr lang="en-US" dirty="0"/>
          </a:p>
          <a:p>
            <a:r>
              <a:rPr lang="en-US" dirty="0"/>
              <a:t>Results provide rank order of character strengths from 1 to 24, with definitions</a:t>
            </a:r>
          </a:p>
          <a:p>
            <a:pPr lvl="1"/>
            <a:r>
              <a:rPr lang="en-US" dirty="0"/>
              <a:t>Top five are </a:t>
            </a:r>
            <a:r>
              <a:rPr lang="en-US"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signature strengths</a:t>
            </a:r>
            <a:endParaRPr lang="en-US" i="1" dirty="0"/>
          </a:p>
          <a:p>
            <a:pPr lvl="1"/>
            <a:r>
              <a:rPr lang="en-US" dirty="0"/>
              <a:t>Most essential to who you are</a:t>
            </a:r>
          </a:p>
          <a:p>
            <a:r>
              <a:rPr lang="en-US" dirty="0"/>
              <a:t>Discuss results</a:t>
            </a:r>
          </a:p>
          <a:p>
            <a:pPr lvl="1"/>
            <a:r>
              <a:rPr lang="en-US" dirty="0"/>
              <a:t>Does the top five look like the ‘real you’?</a:t>
            </a:r>
          </a:p>
          <a:p>
            <a:pPr lvl="1"/>
            <a:r>
              <a:rPr lang="en-US" dirty="0"/>
              <a:t>What stood out or struck you about the list?</a:t>
            </a:r>
          </a:p>
          <a:p>
            <a:pPr lvl="1"/>
            <a:r>
              <a:rPr lang="en-US" dirty="0"/>
              <a:t>How do you use your strengths, when, where?</a:t>
            </a:r>
          </a:p>
          <a:p>
            <a:pPr lvl="1"/>
            <a:r>
              <a:rPr lang="en-US" dirty="0"/>
              <a:t>Can you spot and name a strength</a:t>
            </a:r>
          </a:p>
          <a:p>
            <a:pPr lvl="2"/>
            <a:r>
              <a:rPr lang="en-US" dirty="0"/>
              <a:t>When do you see it, feel it, or experience using it?</a:t>
            </a:r>
          </a:p>
        </p:txBody>
      </p:sp>
      <p:sp>
        <p:nvSpPr>
          <p:cNvPr id="7" name="Rectangle 1028"/>
          <p:cNvSpPr>
            <a:spLocks noChangeArrowheads="1"/>
          </p:cNvSpPr>
          <p:nvPr/>
        </p:nvSpPr>
        <p:spPr bwMode="auto">
          <a:xfrm>
            <a:off x="0" y="1467241"/>
            <a:ext cx="9144000" cy="152400"/>
          </a:xfrm>
          <a:prstGeom prst="rect">
            <a:avLst/>
          </a:prstGeom>
          <a:gradFill flip="none" rotWithShape="1">
            <a:gsLst>
              <a:gs pos="60000">
                <a:schemeClr val="accent1">
                  <a:lumMod val="75000"/>
                </a:schemeClr>
              </a:gs>
              <a:gs pos="100000">
                <a:srgbClr val="FFFFFF"/>
              </a:gs>
            </a:gsLst>
            <a:path path="shape">
              <a:fillToRect l="50000" t="50000" r="50000" b="50000"/>
            </a:path>
            <a:tileRect/>
          </a:gradFill>
          <a:ln>
            <a:noFill/>
          </a:ln>
          <a:effectLst/>
          <a:extLst/>
        </p:spPr>
        <p:txBody>
          <a:bodyPr wrap="none" anchor="ctr"/>
          <a:lstStyle/>
          <a:p>
            <a:endParaRPr lang="en-US" dirty="0"/>
          </a:p>
        </p:txBody>
      </p:sp>
    </p:spTree>
    <p:extLst>
      <p:ext uri="{BB962C8B-B14F-4D97-AF65-F5344CB8AC3E}">
        <p14:creationId xmlns:p14="http://schemas.microsoft.com/office/powerpoint/2010/main" val="3254336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xEl>
                                              <p:pRg st="11" end="11"/>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2"/>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Client Vignette</a:t>
            </a:r>
          </a:p>
        </p:txBody>
      </p:sp>
      <p:sp>
        <p:nvSpPr>
          <p:cNvPr id="3" name="Content Placeholder 2"/>
          <p:cNvSpPr>
            <a:spLocks noGrp="1"/>
          </p:cNvSpPr>
          <p:nvPr>
            <p:ph idx="1"/>
          </p:nvPr>
        </p:nvSpPr>
        <p:spPr>
          <a:xfrm>
            <a:off x="135331" y="1686521"/>
            <a:ext cx="9008669" cy="5171479"/>
          </a:xfrm>
        </p:spPr>
        <p:txBody>
          <a:bodyPr>
            <a:normAutofit fontScale="70000" lnSpcReduction="20000"/>
          </a:bodyPr>
          <a:lstStyle/>
          <a:p>
            <a:pPr marL="514350" indent="-514350">
              <a:buFont typeface="+mj-lt"/>
              <a:buAutoNum type="arabicPeriod"/>
            </a:pPr>
            <a:r>
              <a:rPr lang="en-GB" dirty="0">
                <a:effectLst/>
              </a:rPr>
              <a:t>A 21 year-old student describes herself as being known among her friends as someone who can always be counted on to be ‘brutally honest’ and ‘say how it really is’. The expressed idea of being brutally honest opened up a space for exploring with this client what that means to her – that is, how she defines or understands what it is to be </a:t>
            </a:r>
            <a:r>
              <a:rPr lang="en-GB" i="1" dirty="0">
                <a:effectLst/>
              </a:rPr>
              <a:t>brutally</a:t>
            </a:r>
            <a:r>
              <a:rPr lang="en-GB" dirty="0">
                <a:effectLst/>
              </a:rPr>
              <a:t> honest. She explained by way of noting, for instance, that she would tell a friend if they </a:t>
            </a:r>
            <a:r>
              <a:rPr lang="en-GB" i="1" dirty="0">
                <a:effectLst/>
              </a:rPr>
              <a:t>really</a:t>
            </a:r>
            <a:r>
              <a:rPr lang="en-GB" dirty="0">
                <a:effectLst/>
              </a:rPr>
              <a:t> looked good in an outfit or not. Her example opened up the space to consider her self-identification with </a:t>
            </a:r>
            <a:r>
              <a:rPr lang="en-GB" i="1" dirty="0">
                <a:effectLst/>
              </a:rPr>
              <a:t>honesty</a:t>
            </a:r>
            <a:r>
              <a:rPr lang="en-GB" dirty="0">
                <a:effectLst/>
              </a:rPr>
              <a:t> as a moral virtue and explore from the Aristotelian perspective the difference between using it virtuously and </a:t>
            </a:r>
            <a:r>
              <a:rPr lang="en-GB" dirty="0" err="1">
                <a:effectLst/>
              </a:rPr>
              <a:t>unvirtuously</a:t>
            </a:r>
            <a:r>
              <a:rPr lang="en-GB" dirty="0">
                <a:effectLst/>
              </a:rPr>
              <a:t> – to consider ‘[t]hat moral virtue is a mean…and in what sense it is so, and that it is a mean between two vices, the one involving excess’ (e.g., insult), ‘the other deficiency’ (e.g., disingenuousness) (Aristotle, c. 330 BCE/1925, p. 45). She was struck by the realisation that insult could be hidden in so called </a:t>
            </a:r>
            <a:r>
              <a:rPr lang="en-GB" i="1" dirty="0">
                <a:effectLst/>
              </a:rPr>
              <a:t>honesty</a:t>
            </a:r>
            <a:r>
              <a:rPr lang="en-GB" dirty="0">
                <a:effectLst/>
              </a:rPr>
              <a:t> (and </a:t>
            </a:r>
            <a:r>
              <a:rPr lang="en-GB" i="1" dirty="0">
                <a:effectLst/>
              </a:rPr>
              <a:t>humour</a:t>
            </a:r>
            <a:r>
              <a:rPr lang="en-GB" dirty="0">
                <a:effectLst/>
              </a:rPr>
              <a:t>), which presented the opportunity to consider if telling others the </a:t>
            </a:r>
            <a:r>
              <a:rPr lang="en-GB" i="1" dirty="0">
                <a:effectLst/>
              </a:rPr>
              <a:t>real truth</a:t>
            </a:r>
            <a:r>
              <a:rPr lang="en-GB" dirty="0">
                <a:effectLst/>
              </a:rPr>
              <a:t> fit with her self-identification and ownership of being an </a:t>
            </a:r>
            <a:r>
              <a:rPr lang="en-GB" i="1" dirty="0">
                <a:effectLst/>
              </a:rPr>
              <a:t>honest</a:t>
            </a:r>
            <a:r>
              <a:rPr lang="en-GB" dirty="0">
                <a:effectLst/>
              </a:rPr>
              <a:t> person.</a:t>
            </a:r>
          </a:p>
          <a:p>
            <a:endParaRPr lang="en-US" dirty="0"/>
          </a:p>
        </p:txBody>
      </p:sp>
      <p:sp>
        <p:nvSpPr>
          <p:cNvPr id="4" name="Rectangle 1028"/>
          <p:cNvSpPr>
            <a:spLocks noChangeArrowheads="1"/>
          </p:cNvSpPr>
          <p:nvPr/>
        </p:nvSpPr>
        <p:spPr bwMode="auto">
          <a:xfrm>
            <a:off x="0" y="1331898"/>
            <a:ext cx="9144000" cy="152400"/>
          </a:xfrm>
          <a:prstGeom prst="rect">
            <a:avLst/>
          </a:prstGeom>
          <a:gradFill flip="none" rotWithShape="1">
            <a:gsLst>
              <a:gs pos="60000">
                <a:schemeClr val="accent1">
                  <a:lumMod val="75000"/>
                </a:schemeClr>
              </a:gs>
              <a:gs pos="100000">
                <a:srgbClr val="FFFFFF"/>
              </a:gs>
            </a:gsLst>
            <a:path path="shape">
              <a:fillToRect l="50000" t="50000" r="50000" b="50000"/>
            </a:path>
            <a:tileRect/>
          </a:gradFill>
          <a:ln>
            <a:noFill/>
          </a:ln>
          <a:effectLst/>
          <a:extLst/>
        </p:spPr>
        <p:txBody>
          <a:bodyPr wrap="none" anchor="ctr"/>
          <a:lstStyle/>
          <a:p>
            <a:endParaRPr lang="en-US" dirty="0"/>
          </a:p>
        </p:txBody>
      </p:sp>
    </p:spTree>
    <p:extLst>
      <p:ext uri="{BB962C8B-B14F-4D97-AF65-F5344CB8AC3E}">
        <p14:creationId xmlns:p14="http://schemas.microsoft.com/office/powerpoint/2010/main" val="2123073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Content Placeholder 2"/>
          <p:cNvSpPr>
            <a:spLocks noGrp="1"/>
          </p:cNvSpPr>
          <p:nvPr>
            <p:ph sz="half" idx="1"/>
          </p:nvPr>
        </p:nvSpPr>
        <p:spPr>
          <a:xfrm>
            <a:off x="94781" y="1600200"/>
            <a:ext cx="4401019" cy="5257800"/>
          </a:xfrm>
        </p:spPr>
        <p:txBody>
          <a:bodyPr>
            <a:normAutofit fontScale="85000" lnSpcReduction="20000"/>
          </a:bodyPr>
          <a:lstStyle/>
          <a:p>
            <a:r>
              <a:rPr lang="en-US" dirty="0"/>
              <a:t>Virtue Ethics</a:t>
            </a:r>
          </a:p>
          <a:p>
            <a:r>
              <a:rPr lang="en-US" dirty="0"/>
              <a:t>Aristotle</a:t>
            </a:r>
          </a:p>
          <a:p>
            <a:r>
              <a:rPr lang="en-US" dirty="0"/>
              <a:t>Links with Positive Psychology</a:t>
            </a:r>
          </a:p>
          <a:p>
            <a:r>
              <a:rPr lang="en-US" dirty="0"/>
              <a:t>Literature Review</a:t>
            </a:r>
          </a:p>
          <a:p>
            <a:r>
              <a:rPr lang="en-US" dirty="0"/>
              <a:t>Weaving Virtue Ethics  Into Psychotherapeutic Practice</a:t>
            </a:r>
          </a:p>
          <a:p>
            <a:r>
              <a:rPr lang="en-US" dirty="0"/>
              <a:t>Weaving Virtue &amp; Character Strengths Into Psychotherapeutic Practice</a:t>
            </a:r>
          </a:p>
          <a:p>
            <a:r>
              <a:rPr lang="en-US" dirty="0"/>
              <a:t>Vignettes</a:t>
            </a:r>
          </a:p>
          <a:p>
            <a:r>
              <a:rPr lang="en-US" dirty="0"/>
              <a:t>Relevance to Psychotherapy</a:t>
            </a:r>
          </a:p>
        </p:txBody>
      </p:sp>
      <p:sp>
        <p:nvSpPr>
          <p:cNvPr id="4" name="Rectangle 1028"/>
          <p:cNvSpPr>
            <a:spLocks noChangeArrowheads="1"/>
          </p:cNvSpPr>
          <p:nvPr/>
        </p:nvSpPr>
        <p:spPr bwMode="auto">
          <a:xfrm>
            <a:off x="0" y="1344040"/>
            <a:ext cx="9144000" cy="152400"/>
          </a:xfrm>
          <a:prstGeom prst="rect">
            <a:avLst/>
          </a:prstGeom>
          <a:gradFill flip="none" rotWithShape="1">
            <a:gsLst>
              <a:gs pos="60000">
                <a:schemeClr val="accent1">
                  <a:lumMod val="75000"/>
                </a:schemeClr>
              </a:gs>
              <a:gs pos="100000">
                <a:srgbClr val="FFFFFF"/>
              </a:gs>
            </a:gsLst>
            <a:path path="shape">
              <a:fillToRect l="50000" t="50000" r="50000" b="50000"/>
            </a:path>
            <a:tileRect/>
          </a:gradFill>
          <a:ln>
            <a:noFill/>
          </a:ln>
          <a:effectLst/>
          <a:extLst/>
        </p:spPr>
        <p:txBody>
          <a:bodyPr wrap="none" anchor="ctr"/>
          <a:lstStyle/>
          <a:p>
            <a:endParaRPr lang="en-US" dirty="0"/>
          </a:p>
        </p:txBody>
      </p:sp>
      <p:pic>
        <p:nvPicPr>
          <p:cNvPr id="13" name="Content Placeholder 12" descr="IMG_20170712_210122.jpg"/>
          <p:cNvPicPr>
            <a:picLocks noGrp="1" noChangeAspect="1"/>
          </p:cNvPicPr>
          <p:nvPr>
            <p:ph sz="half" idx="2"/>
          </p:nvPr>
        </p:nvPicPr>
        <p:blipFill>
          <a:blip r:embed="rId3">
            <a:extLst>
              <a:ext uri="{28A0092B-C50C-407E-A947-70E740481C1C}">
                <a14:useLocalDpi xmlns:a14="http://schemas.microsoft.com/office/drawing/2010/main" val="0"/>
              </a:ext>
            </a:extLst>
          </a:blip>
          <a:srcRect t="-6034" b="-6034"/>
          <a:stretch>
            <a:fillRect/>
          </a:stretch>
        </p:blipFill>
        <p:spPr/>
      </p:pic>
      <p:sp>
        <p:nvSpPr>
          <p:cNvPr id="15" name="TextBox 14"/>
          <p:cNvSpPr txBox="1"/>
          <p:nvPr/>
        </p:nvSpPr>
        <p:spPr>
          <a:xfrm>
            <a:off x="4648200" y="6158790"/>
            <a:ext cx="2479334" cy="369332"/>
          </a:xfrm>
          <a:prstGeom prst="rect">
            <a:avLst/>
          </a:prstGeom>
          <a:noFill/>
        </p:spPr>
        <p:txBody>
          <a:bodyPr wrap="square" rtlCol="0">
            <a:spAutoFit/>
          </a:bodyPr>
          <a:lstStyle/>
          <a:p>
            <a:pPr lvl="1"/>
            <a:r>
              <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sz="13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r>
              <a:rPr lang="en-US" sz="1300" b="1" i="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Perelle</a:t>
            </a:r>
            <a:r>
              <a:rPr lang="en-US" sz="13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Bay, 2017 )</a:t>
            </a:r>
            <a:endParaRPr lang="en-US" sz="13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535696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Client Vignette</a:t>
            </a:r>
          </a:p>
        </p:txBody>
      </p:sp>
      <p:sp>
        <p:nvSpPr>
          <p:cNvPr id="3" name="Content Placeholder 2"/>
          <p:cNvSpPr>
            <a:spLocks noGrp="1"/>
          </p:cNvSpPr>
          <p:nvPr>
            <p:ph idx="1"/>
          </p:nvPr>
        </p:nvSpPr>
        <p:spPr>
          <a:xfrm>
            <a:off x="135331" y="1686521"/>
            <a:ext cx="9008669" cy="5171479"/>
          </a:xfrm>
        </p:spPr>
        <p:txBody>
          <a:bodyPr>
            <a:normAutofit fontScale="70000" lnSpcReduction="20000"/>
          </a:bodyPr>
          <a:lstStyle/>
          <a:p>
            <a:pPr marL="514350" indent="-514350">
              <a:buFont typeface="+mj-lt"/>
              <a:buAutoNum type="arabicPeriod" startAt="2"/>
            </a:pPr>
            <a:r>
              <a:rPr lang="en-GB" dirty="0">
                <a:effectLst/>
              </a:rPr>
              <a:t>A 24 year-old student expresses valuing honesty as one of their core values. During the session they note that they ‘get away with’ using the same train ticket sometimes for months without having to purchase a new one. Their behaviour stands in contrast to their espoused value of honesty. Challenging them to consider that honesty involves not only truth telling, but also authentic presentation of self to others, and living as an honest person would do (with </a:t>
            </a:r>
            <a:r>
              <a:rPr lang="en-GB" i="1" dirty="0">
                <a:effectLst/>
              </a:rPr>
              <a:t>integrity</a:t>
            </a:r>
            <a:r>
              <a:rPr lang="en-GB" dirty="0">
                <a:effectLst/>
              </a:rPr>
              <a:t>), offers the opportunity to apply virtue ethics in practice. This client at first presentation of being challenged with regards to their dishonest behaviour became defensive and expressed that a </a:t>
            </a:r>
            <a:r>
              <a:rPr lang="en-GB" i="1" dirty="0">
                <a:effectLst/>
              </a:rPr>
              <a:t>small</a:t>
            </a:r>
            <a:r>
              <a:rPr lang="en-GB" dirty="0">
                <a:effectLst/>
              </a:rPr>
              <a:t> dishonesty, such as a train ticket, surely did not </a:t>
            </a:r>
            <a:r>
              <a:rPr lang="en-GB" i="1" dirty="0">
                <a:effectLst/>
              </a:rPr>
              <a:t>count</a:t>
            </a:r>
            <a:r>
              <a:rPr lang="en-GB" dirty="0">
                <a:effectLst/>
              </a:rPr>
              <a:t>. They were open however to considering the difference between believing in honesty and self-identification with it and living the virtue in practice. Therefore, opening up discussion around these themes, which facilitated for this client the unpacking of what authenticity and integrity mean to them, causing them to re-examine their behaviour in light of how they desired to be-in-the-world.</a:t>
            </a:r>
          </a:p>
          <a:p>
            <a:endParaRPr lang="en-US" dirty="0"/>
          </a:p>
        </p:txBody>
      </p:sp>
      <p:sp>
        <p:nvSpPr>
          <p:cNvPr id="4" name="Rectangle 1028"/>
          <p:cNvSpPr>
            <a:spLocks noChangeArrowheads="1"/>
          </p:cNvSpPr>
          <p:nvPr/>
        </p:nvSpPr>
        <p:spPr bwMode="auto">
          <a:xfrm>
            <a:off x="0" y="1331898"/>
            <a:ext cx="9144000" cy="152400"/>
          </a:xfrm>
          <a:prstGeom prst="rect">
            <a:avLst/>
          </a:prstGeom>
          <a:gradFill flip="none" rotWithShape="1">
            <a:gsLst>
              <a:gs pos="60000">
                <a:schemeClr val="accent1">
                  <a:lumMod val="75000"/>
                </a:schemeClr>
              </a:gs>
              <a:gs pos="100000">
                <a:srgbClr val="FFFFFF"/>
              </a:gs>
            </a:gsLst>
            <a:path path="shape">
              <a:fillToRect l="50000" t="50000" r="50000" b="50000"/>
            </a:path>
            <a:tileRect/>
          </a:gradFill>
          <a:ln>
            <a:noFill/>
          </a:ln>
          <a:effectLst/>
          <a:extLst/>
        </p:spPr>
        <p:txBody>
          <a:bodyPr wrap="none" anchor="ctr"/>
          <a:lstStyle/>
          <a:p>
            <a:endParaRPr lang="en-US" dirty="0"/>
          </a:p>
        </p:txBody>
      </p:sp>
    </p:spTree>
    <p:extLst>
      <p:ext uri="{BB962C8B-B14F-4D97-AF65-F5344CB8AC3E}">
        <p14:creationId xmlns:p14="http://schemas.microsoft.com/office/powerpoint/2010/main" val="4289628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Virtue Ethics: Relevance to Psychotherapy</a:t>
            </a:r>
          </a:p>
        </p:txBody>
      </p:sp>
      <p:sp>
        <p:nvSpPr>
          <p:cNvPr id="3" name="Content Placeholder 2"/>
          <p:cNvSpPr>
            <a:spLocks noGrp="1"/>
          </p:cNvSpPr>
          <p:nvPr>
            <p:ph idx="1"/>
          </p:nvPr>
        </p:nvSpPr>
        <p:spPr>
          <a:xfrm>
            <a:off x="145742" y="1790627"/>
            <a:ext cx="8105133" cy="4945047"/>
          </a:xfrm>
        </p:spPr>
        <p:txBody>
          <a:bodyPr>
            <a:normAutofit fontScale="92500" lnSpcReduction="10000"/>
          </a:bodyPr>
          <a:lstStyle/>
          <a:p>
            <a:r>
              <a:rPr lang="en-US" dirty="0"/>
              <a:t>Fundamental for considerations and explorations of the good life</a:t>
            </a:r>
          </a:p>
          <a:p>
            <a:r>
              <a:rPr lang="en-US"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Practical wisdom</a:t>
            </a:r>
            <a:r>
              <a:rPr lang="en-US" dirty="0"/>
              <a:t> </a:t>
            </a:r>
            <a:r>
              <a:rPr lang="mr-IN" dirty="0"/>
              <a:t>–</a:t>
            </a:r>
            <a:r>
              <a:rPr lang="en-US" dirty="0"/>
              <a:t> non prescriptive or directive</a:t>
            </a:r>
          </a:p>
          <a:p>
            <a:r>
              <a:rPr lang="en-US" dirty="0"/>
              <a:t>Psychotherapeutic space enables exploration of what the good life means to the </a:t>
            </a:r>
            <a:r>
              <a:rPr lang="en-US" i="1" dirty="0"/>
              <a:t>client</a:t>
            </a:r>
            <a:r>
              <a:rPr lang="en-US" dirty="0"/>
              <a:t> and how </a:t>
            </a:r>
            <a:r>
              <a:rPr lang="en-US" i="1" dirty="0"/>
              <a:t>they</a:t>
            </a:r>
            <a:r>
              <a:rPr lang="en-US" dirty="0"/>
              <a:t> can move towards it</a:t>
            </a:r>
          </a:p>
          <a:p>
            <a:r>
              <a:rPr lang="en-US" dirty="0"/>
              <a:t>Inspires and strengthens our use of the psychotherapeutic space to explore how we find </a:t>
            </a:r>
            <a:r>
              <a:rPr lang="en-US"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meaning</a:t>
            </a:r>
          </a:p>
          <a:p>
            <a:r>
              <a:rPr lang="en-US" dirty="0"/>
              <a:t>Using the language of virtue and strengths enables clients to consider themselves from this perspective</a:t>
            </a:r>
          </a:p>
        </p:txBody>
      </p:sp>
      <p:sp>
        <p:nvSpPr>
          <p:cNvPr id="4" name="Rectangle 1028"/>
          <p:cNvSpPr>
            <a:spLocks noChangeArrowheads="1"/>
          </p:cNvSpPr>
          <p:nvPr/>
        </p:nvSpPr>
        <p:spPr bwMode="auto">
          <a:xfrm>
            <a:off x="0" y="1519296"/>
            <a:ext cx="9144000" cy="152400"/>
          </a:xfrm>
          <a:prstGeom prst="rect">
            <a:avLst/>
          </a:prstGeom>
          <a:gradFill flip="none" rotWithShape="1">
            <a:gsLst>
              <a:gs pos="60000">
                <a:schemeClr val="accent1">
                  <a:lumMod val="75000"/>
                </a:schemeClr>
              </a:gs>
              <a:gs pos="100000">
                <a:srgbClr val="FFFFFF"/>
              </a:gs>
            </a:gsLst>
            <a:path path="shape">
              <a:fillToRect l="50000" t="50000" r="50000" b="50000"/>
            </a:path>
            <a:tileRect/>
          </a:gradFill>
          <a:ln>
            <a:noFill/>
          </a:ln>
          <a:effectLst/>
          <a:extLst/>
        </p:spPr>
        <p:txBody>
          <a:bodyPr wrap="none" anchor="ctr"/>
          <a:lstStyle/>
          <a:p>
            <a:endParaRPr lang="en-US" dirty="0"/>
          </a:p>
        </p:txBody>
      </p:sp>
      <p:pic>
        <p:nvPicPr>
          <p:cNvPr id="5" name="Picture 4" descr="Screenshot 2019-07-11 at 22.21.1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31472" y="3069347"/>
            <a:ext cx="1195513" cy="1171979"/>
          </a:xfrm>
          <a:prstGeom prst="rect">
            <a:avLst/>
          </a:prstGeom>
        </p:spPr>
      </p:pic>
    </p:spTree>
    <p:extLst>
      <p:ext uri="{BB962C8B-B14F-4D97-AF65-F5344CB8AC3E}">
        <p14:creationId xmlns:p14="http://schemas.microsoft.com/office/powerpoint/2010/main" val="448612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607438"/>
            <a:ext cx="8229600" cy="1143000"/>
          </a:xfrm>
        </p:spPr>
        <p:txBody>
          <a:bodyPr/>
          <a:lstStyle/>
          <a:p>
            <a:r>
              <a:rPr lang="en-US" dirty="0"/>
              <a:t>Thank you!</a:t>
            </a:r>
          </a:p>
        </p:txBody>
      </p:sp>
      <p:pic>
        <p:nvPicPr>
          <p:cNvPr id="2" name="Picture 1" descr="optimism.4.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5584" y="3750438"/>
            <a:ext cx="3740730" cy="1902337"/>
          </a:xfrm>
          <a:prstGeom prst="rect">
            <a:avLst/>
          </a:prstGeom>
        </p:spPr>
      </p:pic>
    </p:spTree>
    <p:extLst>
      <p:ext uri="{BB962C8B-B14F-4D97-AF65-F5344CB8AC3E}">
        <p14:creationId xmlns:p14="http://schemas.microsoft.com/office/powerpoint/2010/main" val="2316809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a:xfrm>
            <a:off x="77758" y="1394935"/>
            <a:ext cx="8985246" cy="5188745"/>
          </a:xfrm>
        </p:spPr>
        <p:txBody>
          <a:bodyPr>
            <a:noAutofit/>
          </a:bodyPr>
          <a:lstStyle/>
          <a:p>
            <a:r>
              <a:rPr lang="en-GB" sz="1400" dirty="0">
                <a:effectLst/>
              </a:rPr>
              <a:t>Aristotle. (c. 330 BCE/1925). </a:t>
            </a:r>
            <a:r>
              <a:rPr lang="en-GB" sz="1400" i="1" dirty="0">
                <a:effectLst/>
              </a:rPr>
              <a:t>The Nicomachean Ethics </a:t>
            </a:r>
            <a:r>
              <a:rPr lang="en-GB" sz="1400" dirty="0">
                <a:effectLst/>
              </a:rPr>
              <a:t>(D. Ross, Trans). New York, NY: Oxford.</a:t>
            </a:r>
          </a:p>
          <a:p>
            <a:r>
              <a:rPr lang="en-GB" sz="1400" dirty="0">
                <a:effectLst/>
              </a:rPr>
              <a:t>Athanassoulis, N. (2016). </a:t>
            </a:r>
            <a:r>
              <a:rPr lang="en-GB" sz="1400" i="1" dirty="0">
                <a:effectLst/>
              </a:rPr>
              <a:t>Virtue ethics</a:t>
            </a:r>
            <a:r>
              <a:rPr lang="en-GB" sz="1400" dirty="0">
                <a:effectLst/>
              </a:rPr>
              <a:t>. The Internet Encyclopedia of Philosophy, ISSN2161-0002, </a:t>
            </a:r>
            <a:r>
              <a:rPr lang="en-GB" sz="1400" dirty="0">
                <a:effectLst/>
                <a:hlinkClick r:id="rId3"/>
              </a:rPr>
              <a:t>http://www.iep.utm.edu/virtue/</a:t>
            </a:r>
            <a:r>
              <a:rPr lang="en-GB" sz="1400" dirty="0">
                <a:effectLst/>
              </a:rPr>
              <a:t>, accessed 24 October 2016.</a:t>
            </a:r>
          </a:p>
          <a:p>
            <a:r>
              <a:rPr lang="en-GB" sz="1400" dirty="0">
                <a:effectLst/>
              </a:rPr>
              <a:t>Dahlsgaard, K., Peterson, C., &amp; Seligman, M. E. P. (2005). Shared virtue: The convergence of valued human strengths across culture and history. </a:t>
            </a:r>
            <a:r>
              <a:rPr lang="en-GB" sz="1400" i="1" dirty="0">
                <a:effectLst/>
              </a:rPr>
              <a:t>Review of General Psychology, 9</a:t>
            </a:r>
            <a:r>
              <a:rPr lang="en-GB" sz="1400" dirty="0">
                <a:effectLst/>
              </a:rPr>
              <a:t>(3), 203-213.</a:t>
            </a:r>
          </a:p>
          <a:p>
            <a:r>
              <a:rPr lang="en-GB" sz="1400" dirty="0" err="1">
                <a:effectLst/>
              </a:rPr>
              <a:t>Niemiec</a:t>
            </a:r>
            <a:r>
              <a:rPr lang="en-GB" sz="1400" dirty="0">
                <a:effectLst/>
              </a:rPr>
              <a:t>, R. M. (2013). VIA character strengths: Research and practice (The first 10 years). In H. H. Knoop, &amp; A. Delle Fave (Eds.), </a:t>
            </a:r>
            <a:r>
              <a:rPr lang="en-GB" sz="1400" i="1" dirty="0">
                <a:effectLst/>
              </a:rPr>
              <a:t>Well-being and cultures: Perspectives on positive psychology </a:t>
            </a:r>
            <a:r>
              <a:rPr lang="en-GB" sz="1400" dirty="0">
                <a:effectLst/>
              </a:rPr>
              <a:t>(pp. 11-30). New York: Springer.</a:t>
            </a:r>
          </a:p>
          <a:p>
            <a:r>
              <a:rPr lang="en-GB" sz="1400" dirty="0">
                <a:effectLst/>
              </a:rPr>
              <a:t>Peterson, C. (2006). </a:t>
            </a:r>
            <a:r>
              <a:rPr lang="en-GB" sz="1400" i="1" dirty="0">
                <a:effectLst/>
              </a:rPr>
              <a:t>A primer in positive psychology</a:t>
            </a:r>
            <a:r>
              <a:rPr lang="en-GB" sz="1400" dirty="0">
                <a:effectLst/>
              </a:rPr>
              <a:t>. New York, NY: Oxford University Press.</a:t>
            </a:r>
          </a:p>
          <a:p>
            <a:r>
              <a:rPr lang="en-GB" sz="1400" dirty="0">
                <a:effectLst/>
              </a:rPr>
              <a:t>Proctor, C. (2019). Virtue ethics in psychotherapy: A systematic review of the literature. International Journal of Existential Positive Psychology, 8(1), </a:t>
            </a:r>
            <a:r>
              <a:rPr lang="en-GB" sz="1400" dirty="0">
                <a:effectLst/>
                <a:hlinkClick r:id="rId4"/>
              </a:rPr>
              <a:t>http://journal.existentialpsychology.org/index.php/ExPsy/article/view/237/275</a:t>
            </a:r>
            <a:endParaRPr lang="en-GB" sz="1400" dirty="0">
              <a:effectLst/>
            </a:endParaRPr>
          </a:p>
          <a:p>
            <a:r>
              <a:rPr lang="en-GB" sz="1400" dirty="0">
                <a:effectLst/>
              </a:rPr>
              <a:t>Sachs, J. (2016). </a:t>
            </a:r>
            <a:r>
              <a:rPr lang="en-GB" sz="1400" i="1" dirty="0">
                <a:effectLst/>
              </a:rPr>
              <a:t>Aristotle: Ethics</a:t>
            </a:r>
            <a:r>
              <a:rPr lang="en-GB" sz="1400" dirty="0">
                <a:effectLst/>
              </a:rPr>
              <a:t>. The Internet </a:t>
            </a:r>
            <a:r>
              <a:rPr lang="en-GB" sz="1400" dirty="0" err="1">
                <a:effectLst/>
              </a:rPr>
              <a:t>Encyclopedia</a:t>
            </a:r>
            <a:r>
              <a:rPr lang="en-GB" sz="1400" dirty="0">
                <a:effectLst/>
              </a:rPr>
              <a:t> of Philosophy, ISSN2161-0002, </a:t>
            </a:r>
            <a:r>
              <a:rPr lang="en-GB" sz="1400" dirty="0">
                <a:effectLst/>
                <a:hlinkClick r:id="rId3"/>
              </a:rPr>
              <a:t>http://www.iep.utm.edu/aris-eth/</a:t>
            </a:r>
            <a:r>
              <a:rPr lang="en-GB" sz="1400" dirty="0">
                <a:effectLst/>
              </a:rPr>
              <a:t>, accessed 9 November 2016.</a:t>
            </a:r>
          </a:p>
          <a:p>
            <a:r>
              <a:rPr lang="en-GB" sz="1400" dirty="0">
                <a:effectLst/>
              </a:rPr>
              <a:t>Van </a:t>
            </a:r>
            <a:r>
              <a:rPr lang="en-GB" sz="1400" dirty="0" err="1">
                <a:effectLst/>
              </a:rPr>
              <a:t>Deurzen</a:t>
            </a:r>
            <a:r>
              <a:rPr lang="en-GB" sz="1400" dirty="0">
                <a:effectLst/>
              </a:rPr>
              <a:t>, E. (1999). Common sense or nonsense: Intervening in moral dilemmas. </a:t>
            </a:r>
            <a:r>
              <a:rPr lang="en-GB" sz="1400" i="1" dirty="0">
                <a:effectLst/>
              </a:rPr>
              <a:t>British Journal of Guidance &amp; Counselling, 27</a:t>
            </a:r>
            <a:r>
              <a:rPr lang="en-GB" sz="1400" dirty="0">
                <a:effectLst/>
              </a:rPr>
              <a:t>(4), 581-586.</a:t>
            </a:r>
          </a:p>
          <a:p>
            <a:r>
              <a:rPr lang="en-GB" sz="1400" dirty="0" err="1">
                <a:effectLst/>
              </a:rPr>
              <a:t>Waring</a:t>
            </a:r>
            <a:r>
              <a:rPr lang="en-GB" sz="1400" dirty="0">
                <a:effectLst/>
              </a:rPr>
              <a:t>, D. R. (2012). The virtuous patient: Psychotherapy and the cultivation of character. </a:t>
            </a:r>
            <a:r>
              <a:rPr lang="en-GB" sz="1400" i="1" dirty="0">
                <a:effectLst/>
              </a:rPr>
              <a:t>Philosophy, Psychiatry, &amp; Psychology, 19</a:t>
            </a:r>
            <a:r>
              <a:rPr lang="en-GB" sz="1400" dirty="0">
                <a:effectLst/>
              </a:rPr>
              <a:t>(1), 25-35.</a:t>
            </a:r>
          </a:p>
          <a:p>
            <a:r>
              <a:rPr lang="en-GB" sz="1400" dirty="0">
                <a:effectLst/>
              </a:rPr>
              <a:t>Wong, P., &amp; Reilly, T. (2017). </a:t>
            </a:r>
            <a:r>
              <a:rPr lang="en-GB" sz="1400" dirty="0" err="1">
                <a:effectLst/>
              </a:rPr>
              <a:t>Frankl’s</a:t>
            </a:r>
            <a:r>
              <a:rPr lang="en-GB" sz="1400" dirty="0">
                <a:effectLst/>
              </a:rPr>
              <a:t> self-</a:t>
            </a:r>
            <a:r>
              <a:rPr lang="en-GB" sz="1400" dirty="0" err="1">
                <a:effectLst/>
              </a:rPr>
              <a:t>trancendence</a:t>
            </a:r>
            <a:r>
              <a:rPr lang="en-GB" sz="1400" dirty="0">
                <a:effectLst/>
              </a:rPr>
              <a:t> model of virtue ethics. Retrieved from: http://</a:t>
            </a:r>
            <a:r>
              <a:rPr lang="en-GB" sz="1400" dirty="0" err="1">
                <a:effectLst/>
              </a:rPr>
              <a:t>www.drpaulwong.com</a:t>
            </a:r>
            <a:r>
              <a:rPr lang="en-GB" sz="1400" dirty="0">
                <a:effectLst/>
              </a:rPr>
              <a:t>/</a:t>
            </a:r>
            <a:r>
              <a:rPr lang="en-GB" sz="1400" dirty="0" err="1">
                <a:effectLst/>
              </a:rPr>
              <a:t>frankls</a:t>
            </a:r>
            <a:r>
              <a:rPr lang="en-GB" sz="1400" dirty="0">
                <a:effectLst/>
              </a:rPr>
              <a:t>-self-transcendence-model-and-virtue-ethics/</a:t>
            </a:r>
          </a:p>
          <a:p>
            <a:endParaRPr lang="en-GB" sz="1000" dirty="0">
              <a:effectLst/>
            </a:endParaRPr>
          </a:p>
          <a:p>
            <a:endParaRPr lang="en-GB" sz="1200" dirty="0">
              <a:effectLst/>
            </a:endParaRPr>
          </a:p>
        </p:txBody>
      </p:sp>
      <p:sp>
        <p:nvSpPr>
          <p:cNvPr id="4" name="Rectangle 1028"/>
          <p:cNvSpPr>
            <a:spLocks noChangeArrowheads="1"/>
          </p:cNvSpPr>
          <p:nvPr/>
        </p:nvSpPr>
        <p:spPr bwMode="auto">
          <a:xfrm>
            <a:off x="0" y="1207975"/>
            <a:ext cx="9144000" cy="152400"/>
          </a:xfrm>
          <a:prstGeom prst="rect">
            <a:avLst/>
          </a:prstGeom>
          <a:gradFill flip="none" rotWithShape="1">
            <a:gsLst>
              <a:gs pos="60000">
                <a:schemeClr val="accent1">
                  <a:lumMod val="75000"/>
                </a:schemeClr>
              </a:gs>
              <a:gs pos="100000">
                <a:srgbClr val="FFFFFF"/>
              </a:gs>
            </a:gsLst>
            <a:path path="shape">
              <a:fillToRect l="50000" t="50000" r="50000" b="50000"/>
            </a:path>
            <a:tileRect/>
          </a:gradFill>
          <a:ln>
            <a:noFill/>
          </a:ln>
          <a:effectLst/>
          <a:extLst/>
        </p:spPr>
        <p:txBody>
          <a:bodyPr wrap="none" anchor="ctr"/>
          <a:lstStyle/>
          <a:p>
            <a:endParaRPr lang="en-US" dirty="0"/>
          </a:p>
        </p:txBody>
      </p:sp>
    </p:spTree>
    <p:extLst>
      <p:ext uri="{BB962C8B-B14F-4D97-AF65-F5344CB8AC3E}">
        <p14:creationId xmlns:p14="http://schemas.microsoft.com/office/powerpoint/2010/main" val="811005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Disambiguation: Values, Virtues &amp; Character Strengths</a:t>
            </a:r>
          </a:p>
        </p:txBody>
      </p:sp>
      <p:sp>
        <p:nvSpPr>
          <p:cNvPr id="3" name="Content Placeholder 2"/>
          <p:cNvSpPr>
            <a:spLocks noGrp="1"/>
          </p:cNvSpPr>
          <p:nvPr>
            <p:ph sz="half" idx="1"/>
          </p:nvPr>
        </p:nvSpPr>
        <p:spPr>
          <a:xfrm>
            <a:off x="75825" y="1885980"/>
            <a:ext cx="4419975" cy="4871324"/>
          </a:xfrm>
        </p:spPr>
        <p:txBody>
          <a:bodyPr>
            <a:normAutofit fontScale="85000" lnSpcReduction="20000"/>
          </a:bodyPr>
          <a:lstStyle/>
          <a:p>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Value </a:t>
            </a:r>
            <a:r>
              <a:rPr lang="en-US" dirty="0"/>
              <a:t>– right conduct and good life</a:t>
            </a:r>
          </a:p>
          <a:p>
            <a:pPr lvl="1"/>
            <a:r>
              <a:rPr lang="en-US" dirty="0"/>
              <a:t>Degree of importance of some thing or action, such that highly valuable action is regarded as ethically ‘good’</a:t>
            </a:r>
          </a:p>
          <a:p>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Virtue</a:t>
            </a:r>
            <a:r>
              <a:rPr lang="en-US" dirty="0"/>
              <a:t> – moral excellence</a:t>
            </a:r>
          </a:p>
          <a:p>
            <a:pPr lvl="1"/>
            <a:r>
              <a:rPr lang="en-US" dirty="0"/>
              <a:t>Trait or quality deemed to be morally good and valued as such</a:t>
            </a:r>
          </a:p>
          <a:p>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Character Strengths </a:t>
            </a:r>
            <a:r>
              <a:rPr lang="en-US" dirty="0"/>
              <a:t>– expression of virtue</a:t>
            </a:r>
          </a:p>
          <a:p>
            <a:pPr lvl="1"/>
            <a:r>
              <a:rPr lang="en-US" dirty="0"/>
              <a:t>Processes or mechanisms that define virtues</a:t>
            </a:r>
          </a:p>
          <a:p>
            <a:pPr lvl="1"/>
            <a:r>
              <a:rPr lang="en-US" dirty="0"/>
              <a:t>Pathways to virtues</a:t>
            </a:r>
            <a:endParaRPr lang="en-US" sz="1300" dirty="0"/>
          </a:p>
          <a:p>
            <a:pPr lvl="1"/>
            <a:endParaRPr lang="en-US" dirty="0"/>
          </a:p>
          <a:p>
            <a:endPar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ndParaRPr>
          </a:p>
        </p:txBody>
      </p:sp>
      <p:sp>
        <p:nvSpPr>
          <p:cNvPr id="4" name="Rectangle 1028"/>
          <p:cNvSpPr>
            <a:spLocks noChangeArrowheads="1"/>
          </p:cNvSpPr>
          <p:nvPr/>
        </p:nvSpPr>
        <p:spPr bwMode="auto">
          <a:xfrm>
            <a:off x="0" y="1571296"/>
            <a:ext cx="9144000" cy="152400"/>
          </a:xfrm>
          <a:prstGeom prst="rect">
            <a:avLst/>
          </a:prstGeom>
          <a:gradFill flip="none" rotWithShape="1">
            <a:gsLst>
              <a:gs pos="60000">
                <a:schemeClr val="accent1">
                  <a:lumMod val="75000"/>
                </a:schemeClr>
              </a:gs>
              <a:gs pos="100000">
                <a:srgbClr val="FFFFFF"/>
              </a:gs>
            </a:gsLst>
            <a:path path="shape">
              <a:fillToRect l="50000" t="50000" r="50000" b="50000"/>
            </a:path>
            <a:tileRect/>
          </a:gradFill>
          <a:ln>
            <a:noFill/>
          </a:ln>
          <a:effectLst/>
          <a:extLst/>
        </p:spPr>
        <p:txBody>
          <a:bodyPr wrap="none" anchor="ctr"/>
          <a:lstStyle/>
          <a:p>
            <a:endParaRPr lang="en-US" dirty="0"/>
          </a:p>
        </p:txBody>
      </p:sp>
      <p:pic>
        <p:nvPicPr>
          <p:cNvPr id="6" name="Content Placeholder 5" descr="Screenshot 2019-02-08 at 12.59.31.png"/>
          <p:cNvPicPr>
            <a:picLocks noGrp="1" noChangeAspect="1"/>
          </p:cNvPicPr>
          <p:nvPr>
            <p:ph sz="half" idx="2"/>
          </p:nvPr>
        </p:nvPicPr>
        <p:blipFill>
          <a:blip r:embed="rId3">
            <a:extLst>
              <a:ext uri="{28A0092B-C50C-407E-A947-70E740481C1C}">
                <a14:useLocalDpi xmlns:a14="http://schemas.microsoft.com/office/drawing/2010/main" val="0"/>
              </a:ext>
            </a:extLst>
          </a:blip>
          <a:srcRect t="-37074" b="-37074"/>
          <a:stretch>
            <a:fillRect/>
          </a:stretch>
        </p:blipFill>
        <p:spPr/>
      </p:pic>
    </p:spTree>
    <p:extLst>
      <p:ext uri="{BB962C8B-B14F-4D97-AF65-F5344CB8AC3E}">
        <p14:creationId xmlns:p14="http://schemas.microsoft.com/office/powerpoint/2010/main" val="114278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Virtue Ethics</a:t>
            </a:r>
          </a:p>
        </p:txBody>
      </p:sp>
      <p:sp>
        <p:nvSpPr>
          <p:cNvPr id="3" name="Content Placeholder 2"/>
          <p:cNvSpPr>
            <a:spLocks noGrp="1"/>
          </p:cNvSpPr>
          <p:nvPr>
            <p:ph idx="1"/>
          </p:nvPr>
        </p:nvSpPr>
        <p:spPr>
          <a:xfrm>
            <a:off x="198711" y="1615680"/>
            <a:ext cx="8864291" cy="5028479"/>
          </a:xfrm>
        </p:spPr>
        <p:txBody>
          <a:bodyPr>
            <a:normAutofit/>
          </a:bodyPr>
          <a:lstStyle/>
          <a:p>
            <a:r>
              <a:rPr lang="en-US" dirty="0"/>
              <a:t>One of three major approaches to normative ethics </a:t>
            </a:r>
          </a:p>
          <a:p>
            <a:pPr lvl="1"/>
            <a:r>
              <a:rPr lang="en-US" dirty="0"/>
              <a:t>The study of ethical action</a:t>
            </a:r>
          </a:p>
          <a:p>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Virtue Ethics</a:t>
            </a:r>
            <a:r>
              <a:rPr lang="en-US" dirty="0"/>
              <a:t> focuses on the inherent character of a person and their expression of virtue</a:t>
            </a:r>
          </a:p>
          <a:p>
            <a:pPr lvl="1"/>
            <a:r>
              <a:rPr lang="en-US" dirty="0"/>
              <a:t>Virtue ethics is character-based</a:t>
            </a:r>
          </a:p>
          <a:p>
            <a:pPr lvl="1"/>
            <a:r>
              <a:rPr lang="en-US" dirty="0" err="1"/>
              <a:t>Emphasises</a:t>
            </a:r>
            <a:r>
              <a:rPr lang="en-US" dirty="0"/>
              <a:t> </a:t>
            </a:r>
            <a:r>
              <a:rPr lang="en-US"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practical wisdom </a:t>
            </a:r>
            <a:r>
              <a:rPr lang="en-US" dirty="0"/>
              <a:t>in the application of character and virtue, not universal principals to be applied across moral situations</a:t>
            </a:r>
          </a:p>
          <a:p>
            <a:pPr lvl="2"/>
            <a:r>
              <a:rPr lang="en-US" dirty="0"/>
              <a:t>Deontology (duty) and Consequentialism (outcomes)</a:t>
            </a:r>
          </a:p>
          <a:p>
            <a:r>
              <a:rPr lang="en-US" dirty="0"/>
              <a:t>Based on </a:t>
            </a:r>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Aristotelian philosophy </a:t>
            </a:r>
          </a:p>
        </p:txBody>
      </p:sp>
      <p:sp>
        <p:nvSpPr>
          <p:cNvPr id="4" name="Rectangle 1028"/>
          <p:cNvSpPr>
            <a:spLocks noChangeArrowheads="1"/>
          </p:cNvSpPr>
          <p:nvPr/>
        </p:nvSpPr>
        <p:spPr bwMode="auto">
          <a:xfrm>
            <a:off x="0" y="1344040"/>
            <a:ext cx="9144000" cy="152400"/>
          </a:xfrm>
          <a:prstGeom prst="rect">
            <a:avLst/>
          </a:prstGeom>
          <a:gradFill flip="none" rotWithShape="1">
            <a:gsLst>
              <a:gs pos="60000">
                <a:schemeClr val="accent1">
                  <a:lumMod val="75000"/>
                </a:schemeClr>
              </a:gs>
              <a:gs pos="100000">
                <a:srgbClr val="FFFFFF"/>
              </a:gs>
            </a:gsLst>
            <a:path path="shape">
              <a:fillToRect l="50000" t="50000" r="50000" b="50000"/>
            </a:path>
            <a:tileRect/>
          </a:gradFill>
          <a:ln>
            <a:noFill/>
          </a:ln>
          <a:effectLst/>
          <a:extLst/>
        </p:spPr>
        <p:txBody>
          <a:bodyPr wrap="none" anchor="ctr"/>
          <a:lstStyle/>
          <a:p>
            <a:endParaRPr lang="en-US" dirty="0"/>
          </a:p>
        </p:txBody>
      </p:sp>
    </p:spTree>
    <p:extLst>
      <p:ext uri="{BB962C8B-B14F-4D97-AF65-F5344CB8AC3E}">
        <p14:creationId xmlns:p14="http://schemas.microsoft.com/office/powerpoint/2010/main" val="157808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Aristotle</a:t>
            </a:r>
          </a:p>
        </p:txBody>
      </p:sp>
      <p:sp>
        <p:nvSpPr>
          <p:cNvPr id="6" name="Content Placeholder 5"/>
          <p:cNvSpPr>
            <a:spLocks noGrp="1"/>
          </p:cNvSpPr>
          <p:nvPr>
            <p:ph sz="half" idx="1"/>
          </p:nvPr>
        </p:nvSpPr>
        <p:spPr>
          <a:xfrm>
            <a:off x="113737" y="1600200"/>
            <a:ext cx="4729574" cy="5190840"/>
          </a:xfrm>
        </p:spPr>
        <p:txBody>
          <a:bodyPr>
            <a:normAutofit fontScale="92500"/>
          </a:bodyPr>
          <a:lstStyle/>
          <a:p>
            <a:r>
              <a:rPr lang="en-US" dirty="0"/>
              <a:t>Aristotelian philosophy</a:t>
            </a:r>
          </a:p>
          <a:p>
            <a:pPr lvl="1"/>
            <a:r>
              <a:rPr lang="en-US" dirty="0"/>
              <a:t>Primary function of humans is to exercise good character through the conscious choice of action in the pursuit of </a:t>
            </a:r>
            <a:r>
              <a:rPr lang="en-US"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eudaimonia</a:t>
            </a:r>
            <a:r>
              <a:rPr lang="en-US" dirty="0"/>
              <a:t> (human flourishing)</a:t>
            </a:r>
            <a:endParaRPr lang="en-US" sz="1400" dirty="0"/>
          </a:p>
          <a:p>
            <a:pPr lvl="1"/>
            <a:r>
              <a:rPr lang="en-US"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Practical wisdom</a:t>
            </a:r>
          </a:p>
          <a:p>
            <a:pPr lvl="2"/>
            <a:r>
              <a:rPr lang="en-US" dirty="0"/>
              <a:t>‘</a:t>
            </a:r>
            <a:r>
              <a:rPr lang="en-US"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Golden mean</a:t>
            </a:r>
            <a:r>
              <a:rPr lang="en-US" dirty="0"/>
              <a:t>’ – Acts must be done ‘at the right times, with reference to the right objects, towards the right people, with the right motive, and in the right way’</a:t>
            </a:r>
          </a:p>
        </p:txBody>
      </p:sp>
      <p:sp>
        <p:nvSpPr>
          <p:cNvPr id="7" name="Rectangle 1028"/>
          <p:cNvSpPr>
            <a:spLocks noChangeArrowheads="1"/>
          </p:cNvSpPr>
          <p:nvPr/>
        </p:nvSpPr>
        <p:spPr bwMode="auto">
          <a:xfrm>
            <a:off x="0" y="1325086"/>
            <a:ext cx="9144000" cy="152400"/>
          </a:xfrm>
          <a:prstGeom prst="rect">
            <a:avLst/>
          </a:prstGeom>
          <a:gradFill flip="none" rotWithShape="1">
            <a:gsLst>
              <a:gs pos="60000">
                <a:schemeClr val="accent1">
                  <a:lumMod val="75000"/>
                </a:schemeClr>
              </a:gs>
              <a:gs pos="100000">
                <a:srgbClr val="FFFFFF"/>
              </a:gs>
            </a:gsLst>
            <a:path path="shape">
              <a:fillToRect l="50000" t="50000" r="50000" b="50000"/>
            </a:path>
            <a:tileRect/>
          </a:gradFill>
          <a:ln>
            <a:noFill/>
          </a:ln>
          <a:effectLst/>
          <a:extLst/>
        </p:spPr>
        <p:txBody>
          <a:bodyPr wrap="none" anchor="ctr"/>
          <a:lstStyle/>
          <a:p>
            <a:endParaRPr lang="en-US" dirty="0"/>
          </a:p>
        </p:txBody>
      </p:sp>
      <p:pic>
        <p:nvPicPr>
          <p:cNvPr id="11" name="Content Placeholder 10" descr="Aristotle.jpg"/>
          <p:cNvPicPr>
            <a:picLocks noGrp="1" noChangeAspect="1"/>
          </p:cNvPicPr>
          <p:nvPr>
            <p:ph sz="half" idx="2"/>
          </p:nvPr>
        </p:nvPicPr>
        <p:blipFill>
          <a:blip r:embed="rId2">
            <a:extLst>
              <a:ext uri="{28A0092B-C50C-407E-A947-70E740481C1C}">
                <a14:useLocalDpi xmlns:a14="http://schemas.microsoft.com/office/drawing/2010/main" val="0"/>
              </a:ext>
            </a:extLst>
          </a:blip>
          <a:srcRect l="-8534" r="-8534"/>
          <a:stretch>
            <a:fillRect/>
          </a:stretch>
        </p:blipFill>
        <p:spPr>
          <a:xfrm>
            <a:off x="4648200" y="1600201"/>
            <a:ext cx="4038600" cy="4430520"/>
          </a:xfrm>
        </p:spPr>
      </p:pic>
      <p:sp>
        <p:nvSpPr>
          <p:cNvPr id="2" name="TextBox 1"/>
          <p:cNvSpPr txBox="1"/>
          <p:nvPr/>
        </p:nvSpPr>
        <p:spPr>
          <a:xfrm>
            <a:off x="2817311" y="6438005"/>
            <a:ext cx="3464503" cy="261610"/>
          </a:xfrm>
          <a:prstGeom prst="rect">
            <a:avLst/>
          </a:prstGeom>
          <a:noFill/>
        </p:spPr>
        <p:txBody>
          <a:bodyPr wrap="square" rtlCol="0">
            <a:spAutoFit/>
          </a:bodyPr>
          <a:lstStyle/>
          <a:p>
            <a:pPr lvl="2"/>
            <a:r>
              <a:rPr lang="en-US" sz="1100" b="1"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(Aristotle, c. 330 BCE/1925, p. 38)</a:t>
            </a:r>
          </a:p>
        </p:txBody>
      </p:sp>
    </p:spTree>
    <p:extLst>
      <p:ext uri="{BB962C8B-B14F-4D97-AF65-F5344CB8AC3E}">
        <p14:creationId xmlns:p14="http://schemas.microsoft.com/office/powerpoint/2010/main" val="1643971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Virtue Ethics: Aristotle</a:t>
            </a:r>
          </a:p>
        </p:txBody>
      </p:sp>
      <p:sp>
        <p:nvSpPr>
          <p:cNvPr id="6" name="Content Placeholder 5"/>
          <p:cNvSpPr>
            <a:spLocks noGrp="1"/>
          </p:cNvSpPr>
          <p:nvPr>
            <p:ph idx="1"/>
          </p:nvPr>
        </p:nvSpPr>
        <p:spPr>
          <a:xfrm>
            <a:off x="138235" y="1627323"/>
            <a:ext cx="8613740" cy="4982277"/>
          </a:xfrm>
        </p:spPr>
        <p:txBody>
          <a:bodyPr>
            <a:normAutofit fontScale="85000" lnSpcReduction="20000"/>
          </a:bodyPr>
          <a:lstStyle/>
          <a:p>
            <a:r>
              <a:rPr lang="en-US" dirty="0"/>
              <a:t>Virtue ethics deal with wider questions </a:t>
            </a:r>
          </a:p>
          <a:p>
            <a:pPr lvl="1"/>
            <a:r>
              <a:rPr lang="en-US" dirty="0"/>
              <a:t>How should I live?</a:t>
            </a:r>
          </a:p>
          <a:p>
            <a:pPr lvl="1"/>
            <a:r>
              <a:rPr lang="en-US" dirty="0"/>
              <a:t>What is the good life?</a:t>
            </a:r>
          </a:p>
          <a:p>
            <a:pPr lvl="1"/>
            <a:r>
              <a:rPr lang="en-US" dirty="0"/>
              <a:t>What kind of persons should we be?</a:t>
            </a:r>
          </a:p>
          <a:p>
            <a:r>
              <a:rPr lang="en-US"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‘What is the right action?’ </a:t>
            </a:r>
            <a:r>
              <a:rPr lang="en-US" dirty="0"/>
              <a:t>is an entirely different question from </a:t>
            </a:r>
            <a:r>
              <a:rPr lang="en-US"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‘How should I live?’</a:t>
            </a:r>
          </a:p>
          <a:p>
            <a:r>
              <a:rPr lang="en-US" dirty="0"/>
              <a:t>Aristotle suggests that the exercising of virtue provides meaning to being and thus is our ultimate function</a:t>
            </a:r>
          </a:p>
          <a:p>
            <a:r>
              <a:rPr lang="en-US" dirty="0"/>
              <a:t>By choosing to practice virtue, we become by nature the very thing that we strive for </a:t>
            </a:r>
          </a:p>
          <a:p>
            <a:r>
              <a:rPr lang="en-US" dirty="0"/>
              <a:t>We must practice virtue to become virtuous</a:t>
            </a:r>
          </a:p>
          <a:p>
            <a:pPr lvl="1"/>
            <a:r>
              <a:rPr lang="en-US" dirty="0"/>
              <a:t>Once established character becomes stable/reliable</a:t>
            </a:r>
          </a:p>
          <a:p>
            <a:pPr lvl="1"/>
            <a:r>
              <a:rPr lang="en-US" dirty="0"/>
              <a:t>A person with a certain character can be relied upon (within) reason to act consistently over time</a:t>
            </a:r>
          </a:p>
          <a:p>
            <a:endParaRPr lang="en-US" dirty="0"/>
          </a:p>
        </p:txBody>
      </p:sp>
      <p:sp>
        <p:nvSpPr>
          <p:cNvPr id="5" name="Rectangle 1028"/>
          <p:cNvSpPr>
            <a:spLocks noChangeArrowheads="1"/>
          </p:cNvSpPr>
          <p:nvPr/>
        </p:nvSpPr>
        <p:spPr bwMode="auto">
          <a:xfrm>
            <a:off x="0" y="1344040"/>
            <a:ext cx="9144000" cy="152400"/>
          </a:xfrm>
          <a:prstGeom prst="rect">
            <a:avLst/>
          </a:prstGeom>
          <a:gradFill flip="none" rotWithShape="1">
            <a:gsLst>
              <a:gs pos="60000">
                <a:schemeClr val="accent1">
                  <a:lumMod val="75000"/>
                </a:schemeClr>
              </a:gs>
              <a:gs pos="100000">
                <a:srgbClr val="FFFFFF"/>
              </a:gs>
            </a:gsLst>
            <a:path path="shape">
              <a:fillToRect l="50000" t="50000" r="50000" b="50000"/>
            </a:path>
            <a:tileRect/>
          </a:gradFill>
          <a:ln>
            <a:noFill/>
          </a:ln>
          <a:effectLst/>
          <a:extLst/>
        </p:spPr>
        <p:txBody>
          <a:bodyPr wrap="none" anchor="ctr"/>
          <a:lstStyle/>
          <a:p>
            <a:endParaRPr lang="en-US" dirty="0"/>
          </a:p>
        </p:txBody>
      </p:sp>
      <p:pic>
        <p:nvPicPr>
          <p:cNvPr id="4" name="Picture 3" descr="imag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5144" y="1775809"/>
            <a:ext cx="1313228" cy="1061524"/>
          </a:xfrm>
          <a:prstGeom prst="rect">
            <a:avLst/>
          </a:prstGeom>
        </p:spPr>
      </p:pic>
      <p:sp>
        <p:nvSpPr>
          <p:cNvPr id="9" name="TextBox 8"/>
          <p:cNvSpPr txBox="1"/>
          <p:nvPr/>
        </p:nvSpPr>
        <p:spPr>
          <a:xfrm>
            <a:off x="5487280" y="6535864"/>
            <a:ext cx="2415771" cy="276999"/>
          </a:xfrm>
          <a:prstGeom prst="rect">
            <a:avLst/>
          </a:prstGeom>
          <a:noFill/>
        </p:spPr>
        <p:txBody>
          <a:bodyPr wrap="none" rtlCol="0">
            <a:spAutoFit/>
          </a:bodyPr>
          <a:lstStyle/>
          <a:p>
            <a:r>
              <a:rPr lang="en-US" sz="12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(Athanassoulis, 2016; Sachs, 2016)</a:t>
            </a:r>
          </a:p>
        </p:txBody>
      </p:sp>
    </p:spTree>
    <p:extLst>
      <p:ext uri="{BB962C8B-B14F-4D97-AF65-F5344CB8AC3E}">
        <p14:creationId xmlns:p14="http://schemas.microsoft.com/office/powerpoint/2010/main" val="3920238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Virtue Ethics: Aristotle</a:t>
            </a:r>
          </a:p>
        </p:txBody>
      </p:sp>
      <p:sp>
        <p:nvSpPr>
          <p:cNvPr id="6" name="Content Placeholder 5"/>
          <p:cNvSpPr>
            <a:spLocks noGrp="1"/>
          </p:cNvSpPr>
          <p:nvPr>
            <p:ph sz="half" idx="1"/>
          </p:nvPr>
        </p:nvSpPr>
        <p:spPr>
          <a:xfrm>
            <a:off x="123215" y="1600200"/>
            <a:ext cx="4372585" cy="5257800"/>
          </a:xfrm>
        </p:spPr>
        <p:txBody>
          <a:bodyPr>
            <a:normAutofit/>
          </a:bodyPr>
          <a:lstStyle/>
          <a:p>
            <a:r>
              <a:rPr lang="en-GB" dirty="0"/>
              <a:t>Aristotle argued for habituation into virtue</a:t>
            </a:r>
          </a:p>
          <a:p>
            <a:pPr lvl="1"/>
            <a:r>
              <a:rPr lang="en-GB" dirty="0"/>
              <a:t>Becoming virtuous by practicing virtue </a:t>
            </a:r>
            <a:r>
              <a:rPr lang="mr-IN" dirty="0"/>
              <a:t>–</a:t>
            </a:r>
            <a:r>
              <a:rPr lang="en-GB" dirty="0"/>
              <a:t> making virtuous characteristics/ dispositions our own</a:t>
            </a:r>
          </a:p>
          <a:p>
            <a:pPr lvl="1"/>
            <a:r>
              <a:rPr lang="en-GB" dirty="0"/>
              <a:t>Adopting a way of being, such that we become our choices </a:t>
            </a:r>
          </a:p>
          <a:p>
            <a:pPr lvl="2"/>
            <a:r>
              <a:rPr lang="en-GB" dirty="0"/>
              <a:t>Akin to making a </a:t>
            </a:r>
            <a:r>
              <a:rPr lang="en-GB"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lifestyle choice</a:t>
            </a:r>
          </a:p>
          <a:p>
            <a:endParaRPr lang="en-US" dirty="0"/>
          </a:p>
        </p:txBody>
      </p:sp>
      <p:sp>
        <p:nvSpPr>
          <p:cNvPr id="7" name="Rectangle 1028"/>
          <p:cNvSpPr>
            <a:spLocks noChangeArrowheads="1"/>
          </p:cNvSpPr>
          <p:nvPr/>
        </p:nvSpPr>
        <p:spPr bwMode="auto">
          <a:xfrm>
            <a:off x="0" y="1321130"/>
            <a:ext cx="9144000" cy="152400"/>
          </a:xfrm>
          <a:prstGeom prst="rect">
            <a:avLst/>
          </a:prstGeom>
          <a:gradFill flip="none" rotWithShape="1">
            <a:gsLst>
              <a:gs pos="60000">
                <a:schemeClr val="accent1">
                  <a:lumMod val="75000"/>
                </a:schemeClr>
              </a:gs>
              <a:gs pos="100000">
                <a:srgbClr val="FFFFFF"/>
              </a:gs>
            </a:gsLst>
            <a:path path="shape">
              <a:fillToRect l="50000" t="50000" r="50000" b="50000"/>
            </a:path>
            <a:tileRect/>
          </a:gradFill>
          <a:ln>
            <a:noFill/>
          </a:ln>
          <a:effectLst/>
          <a:extLst/>
        </p:spPr>
        <p:txBody>
          <a:bodyPr wrap="none" anchor="ctr"/>
          <a:lstStyle/>
          <a:p>
            <a:endParaRPr lang="en-US" dirty="0"/>
          </a:p>
        </p:txBody>
      </p:sp>
      <p:pic>
        <p:nvPicPr>
          <p:cNvPr id="14" name="Content Placeholder 13" descr="Screenshot 2019-02-08 at 12.47.52.png"/>
          <p:cNvPicPr>
            <a:picLocks noGrp="1" noChangeAspect="1"/>
          </p:cNvPicPr>
          <p:nvPr>
            <p:ph sz="half" idx="2"/>
          </p:nvPr>
        </p:nvPicPr>
        <p:blipFill>
          <a:blip r:embed="rId2">
            <a:extLst>
              <a:ext uri="{28A0092B-C50C-407E-A947-70E740481C1C}">
                <a14:useLocalDpi xmlns:a14="http://schemas.microsoft.com/office/drawing/2010/main" val="0"/>
              </a:ext>
            </a:extLst>
          </a:blip>
          <a:srcRect t="-35351" b="-35351"/>
          <a:stretch>
            <a:fillRect/>
          </a:stretch>
        </p:blipFill>
        <p:spPr/>
      </p:pic>
    </p:spTree>
    <p:extLst>
      <p:ext uri="{BB962C8B-B14F-4D97-AF65-F5344CB8AC3E}">
        <p14:creationId xmlns:p14="http://schemas.microsoft.com/office/powerpoint/2010/main" val="3612037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Virtue Ethics: Aristotle</a:t>
            </a:r>
          </a:p>
        </p:txBody>
      </p:sp>
      <p:sp>
        <p:nvSpPr>
          <p:cNvPr id="3" name="Content Placeholder 2"/>
          <p:cNvSpPr>
            <a:spLocks noGrp="1"/>
          </p:cNvSpPr>
          <p:nvPr>
            <p:ph idx="1"/>
          </p:nvPr>
        </p:nvSpPr>
        <p:spPr>
          <a:xfrm>
            <a:off x="164154" y="1615681"/>
            <a:ext cx="8829732" cy="5054399"/>
          </a:xfrm>
        </p:spPr>
        <p:txBody>
          <a:bodyPr>
            <a:normAutofit fontScale="92500"/>
          </a:bodyPr>
          <a:lstStyle/>
          <a:p>
            <a:r>
              <a:rPr lang="en-US" dirty="0"/>
              <a:t>True virtue requires choice, understanding, and knowledge</a:t>
            </a:r>
          </a:p>
          <a:p>
            <a:pPr lvl="1"/>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Virtue is chosen knowingly for its own sake</a:t>
            </a:r>
          </a:p>
          <a:p>
            <a:pPr lvl="1"/>
            <a:r>
              <a:rPr lang="en-US" dirty="0"/>
              <a:t>This is what constitutes </a:t>
            </a:r>
            <a:r>
              <a:rPr lang="en-US"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character</a:t>
            </a:r>
          </a:p>
          <a:p>
            <a:pPr lvl="1"/>
            <a:r>
              <a:rPr lang="en-US" dirty="0"/>
              <a:t>Not the result of ‘conditioning’</a:t>
            </a:r>
          </a:p>
          <a:p>
            <a:r>
              <a:rPr lang="en-US" dirty="0"/>
              <a:t>Aristotelian character is about a state of being</a:t>
            </a:r>
          </a:p>
          <a:p>
            <a:pPr lvl="1"/>
            <a:r>
              <a:rPr lang="en-US" dirty="0"/>
              <a:t>Character is also about </a:t>
            </a:r>
            <a:r>
              <a:rPr lang="en-US"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doing</a:t>
            </a:r>
          </a:p>
          <a:p>
            <a:pPr lvl="1"/>
            <a:r>
              <a:rPr lang="en-GB" dirty="0"/>
              <a:t>Good acts must be done with the knowledge and desire to do them </a:t>
            </a:r>
            <a:r>
              <a:rPr lang="en-GB"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because</a:t>
            </a:r>
            <a:r>
              <a:rPr lang="en-GB" dirty="0"/>
              <a:t> they are good in order to be virtuous</a:t>
            </a:r>
          </a:p>
          <a:p>
            <a:pPr lvl="1"/>
            <a:r>
              <a:rPr lang="en-US" dirty="0"/>
              <a:t>Virtue </a:t>
            </a:r>
            <a:r>
              <a:rPr lang="en-US"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feels good</a:t>
            </a:r>
            <a:r>
              <a:rPr lang="en-US" i="1" dirty="0"/>
              <a:t> </a:t>
            </a:r>
            <a:r>
              <a:rPr lang="mr-IN" dirty="0"/>
              <a:t>–</a:t>
            </a:r>
            <a:r>
              <a:rPr lang="en-US" dirty="0"/>
              <a:t> doing apparently virtuous actions out of painful duty indicates that the underlying virtue has not yet been attained</a:t>
            </a:r>
          </a:p>
          <a:p>
            <a:pPr lvl="1"/>
            <a:endParaRPr lang="en-US" sz="1400"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ndParaRPr>
          </a:p>
        </p:txBody>
      </p:sp>
      <p:sp>
        <p:nvSpPr>
          <p:cNvPr id="4" name="Rectangle 1028"/>
          <p:cNvSpPr>
            <a:spLocks noChangeArrowheads="1"/>
          </p:cNvSpPr>
          <p:nvPr/>
        </p:nvSpPr>
        <p:spPr bwMode="auto">
          <a:xfrm>
            <a:off x="0" y="1344040"/>
            <a:ext cx="9144000" cy="152400"/>
          </a:xfrm>
          <a:prstGeom prst="rect">
            <a:avLst/>
          </a:prstGeom>
          <a:gradFill flip="none" rotWithShape="1">
            <a:gsLst>
              <a:gs pos="60000">
                <a:schemeClr val="accent1">
                  <a:lumMod val="75000"/>
                </a:schemeClr>
              </a:gs>
              <a:gs pos="100000">
                <a:srgbClr val="FFFFFF"/>
              </a:gs>
            </a:gsLst>
            <a:path path="shape">
              <a:fillToRect l="50000" t="50000" r="50000" b="50000"/>
            </a:path>
            <a:tileRect/>
          </a:gradFill>
          <a:ln>
            <a:noFill/>
          </a:ln>
          <a:effectLst/>
          <a:extLst/>
        </p:spPr>
        <p:txBody>
          <a:bodyPr wrap="none" anchor="ctr"/>
          <a:lstStyle/>
          <a:p>
            <a:endParaRPr lang="en-US" dirty="0"/>
          </a:p>
        </p:txBody>
      </p:sp>
      <p:pic>
        <p:nvPicPr>
          <p:cNvPr id="6" name="Picture 5" descr="images.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2777" y="3122085"/>
            <a:ext cx="1614023" cy="627675"/>
          </a:xfrm>
          <a:prstGeom prst="rect">
            <a:avLst/>
          </a:prstGeom>
        </p:spPr>
      </p:pic>
    </p:spTree>
    <p:extLst>
      <p:ext uri="{BB962C8B-B14F-4D97-AF65-F5344CB8AC3E}">
        <p14:creationId xmlns:p14="http://schemas.microsoft.com/office/powerpoint/2010/main" val="276410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Virtue Ethics: Aristotle</a:t>
            </a:r>
          </a:p>
        </p:txBody>
      </p:sp>
      <p:sp>
        <p:nvSpPr>
          <p:cNvPr id="3" name="Content Placeholder 2"/>
          <p:cNvSpPr>
            <a:spLocks noGrp="1"/>
          </p:cNvSpPr>
          <p:nvPr>
            <p:ph sz="half" idx="1"/>
          </p:nvPr>
        </p:nvSpPr>
        <p:spPr>
          <a:xfrm>
            <a:off x="85303" y="1516366"/>
            <a:ext cx="4410497" cy="5341634"/>
          </a:xfrm>
        </p:spPr>
        <p:txBody>
          <a:bodyPr>
            <a:normAutofit fontScale="85000" lnSpcReduction="10000"/>
          </a:bodyPr>
          <a:lstStyle/>
          <a:p>
            <a:r>
              <a:rPr lang="en-US" dirty="0"/>
              <a:t>Eudaimonia is a process requiring habituation </a:t>
            </a:r>
          </a:p>
          <a:p>
            <a:pPr lvl="1"/>
            <a:r>
              <a:rPr lang="en-US" i="1"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Working actively towards the objectively desirable life throughout the lifespan</a:t>
            </a:r>
            <a:r>
              <a:rPr lang="en-US" dirty="0"/>
              <a:t> </a:t>
            </a:r>
          </a:p>
          <a:p>
            <a:r>
              <a:rPr lang="en-US" dirty="0"/>
              <a:t>Virtue itself is not a </a:t>
            </a:r>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habit</a:t>
            </a:r>
          </a:p>
          <a:p>
            <a:pPr lvl="1"/>
            <a:r>
              <a:rPr lang="en-US" dirty="0"/>
              <a:t>Habituation is an aid to the development of virtue</a:t>
            </a:r>
          </a:p>
          <a:p>
            <a:r>
              <a:rPr lang="en-US" dirty="0"/>
              <a:t>Matter of experience</a:t>
            </a:r>
          </a:p>
          <a:p>
            <a:pPr lvl="1"/>
            <a:r>
              <a:rPr lang="en-US" dirty="0"/>
              <a:t>Virtuous character/disposition takes a long time to develop</a:t>
            </a:r>
          </a:p>
          <a:p>
            <a:r>
              <a:rPr lang="en-US" dirty="0"/>
              <a:t>Virtue involves emotion </a:t>
            </a:r>
          </a:p>
          <a:p>
            <a:pPr lvl="1"/>
            <a:r>
              <a:rPr lang="en-US" dirty="0">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rPr>
              <a:t>Activity of the soul</a:t>
            </a:r>
          </a:p>
          <a:p>
            <a:endParaRPr lang="en-US" dirty="0"/>
          </a:p>
        </p:txBody>
      </p:sp>
      <p:pic>
        <p:nvPicPr>
          <p:cNvPr id="5" name="Content Placeholder 4" descr="do_right_srf_poster-r47766047a5264478b631221fe8ddcc82_f470_8byvr_324.jpg"/>
          <p:cNvPicPr>
            <a:picLocks noGrp="1" noChangeAspect="1"/>
          </p:cNvPicPr>
          <p:nvPr>
            <p:ph sz="half" idx="2"/>
          </p:nvPr>
        </p:nvPicPr>
        <p:blipFill>
          <a:blip r:embed="rId2">
            <a:extLst>
              <a:ext uri="{28A0092B-C50C-407E-A947-70E740481C1C}">
                <a14:useLocalDpi xmlns:a14="http://schemas.microsoft.com/office/drawing/2010/main" val="0"/>
              </a:ext>
            </a:extLst>
          </a:blip>
          <a:srcRect t="-6034" b="-6034"/>
          <a:stretch>
            <a:fillRect/>
          </a:stretch>
        </p:blipFill>
        <p:spPr/>
      </p:pic>
      <p:sp>
        <p:nvSpPr>
          <p:cNvPr id="6" name="Rectangle 1028"/>
          <p:cNvSpPr>
            <a:spLocks noChangeArrowheads="1"/>
          </p:cNvSpPr>
          <p:nvPr/>
        </p:nvSpPr>
        <p:spPr bwMode="auto">
          <a:xfrm>
            <a:off x="0" y="1283222"/>
            <a:ext cx="9144000" cy="152400"/>
          </a:xfrm>
          <a:prstGeom prst="rect">
            <a:avLst/>
          </a:prstGeom>
          <a:gradFill flip="none" rotWithShape="1">
            <a:gsLst>
              <a:gs pos="60000">
                <a:schemeClr val="accent1">
                  <a:lumMod val="75000"/>
                </a:schemeClr>
              </a:gs>
              <a:gs pos="100000">
                <a:srgbClr val="FFFFFF"/>
              </a:gs>
            </a:gsLst>
            <a:path path="shape">
              <a:fillToRect l="50000" t="50000" r="50000" b="50000"/>
            </a:path>
            <a:tileRect/>
          </a:gradFill>
          <a:ln>
            <a:noFill/>
          </a:ln>
          <a:effectLst/>
          <a:extLst/>
        </p:spPr>
        <p:txBody>
          <a:bodyPr wrap="none" anchor="ctr"/>
          <a:lstStyle/>
          <a:p>
            <a:endParaRPr lang="en-US" dirty="0"/>
          </a:p>
        </p:txBody>
      </p:sp>
    </p:spTree>
    <p:extLst>
      <p:ext uri="{BB962C8B-B14F-4D97-AF65-F5344CB8AC3E}">
        <p14:creationId xmlns:p14="http://schemas.microsoft.com/office/powerpoint/2010/main" val="518847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15730</TotalTime>
  <Words>2639</Words>
  <Application>Microsoft Macintosh PowerPoint</Application>
  <PresentationFormat>On-screen Show (4:3)</PresentationFormat>
  <Paragraphs>192</Paragraphs>
  <Slides>23</Slides>
  <Notes>6</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Virtue Ethics in Psychotherapeutic Practice</vt:lpstr>
      <vt:lpstr>Outline</vt:lpstr>
      <vt:lpstr>Disambiguation: Values, Virtues &amp; Character Strengths</vt:lpstr>
      <vt:lpstr>Virtue Ethics</vt:lpstr>
      <vt:lpstr>Aristotle</vt:lpstr>
      <vt:lpstr>Virtue Ethics: Aristotle</vt:lpstr>
      <vt:lpstr>Virtue Ethics: Aristotle</vt:lpstr>
      <vt:lpstr>Virtue Ethics: Aristotle</vt:lpstr>
      <vt:lpstr>Virtue Ethics: Aristotle</vt:lpstr>
      <vt:lpstr>Moral Virtue: Being Human</vt:lpstr>
      <vt:lpstr>Positive Psychology: Links with Aristotle</vt:lpstr>
      <vt:lpstr>Virtue Ethics in Psychotherapy: Literature Review</vt:lpstr>
      <vt:lpstr>Weaving Virtue Ethics Into Psychotherapeutic Practice</vt:lpstr>
      <vt:lpstr>Weaving Virtue Ethics Into Psychotherapeutic Practice</vt:lpstr>
      <vt:lpstr>Weaving Virtue Ethics Into Psychotherapeutic Practice</vt:lpstr>
      <vt:lpstr>VIA Strengths</vt:lpstr>
      <vt:lpstr>Weaving Virtue &amp; Character Strengths Into Psychotherapeutic Practice</vt:lpstr>
      <vt:lpstr>Introducing &amp; Working With Character Strengths</vt:lpstr>
      <vt:lpstr>Client Vignette</vt:lpstr>
      <vt:lpstr>Client Vignette</vt:lpstr>
      <vt:lpstr>Virtue Ethics: Relevance to Psychotherapy</vt:lpstr>
      <vt:lpstr>Thank you!</vt:lpstr>
      <vt:lpstr>References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Positive Psychology: Applications and Interventions in Education</dc:title>
  <dc:creator>Carmel Proctor</dc:creator>
  <cp:lastModifiedBy>Carmel Proctor</cp:lastModifiedBy>
  <cp:revision>436</cp:revision>
  <dcterms:created xsi:type="dcterms:W3CDTF">2012-10-30T13:23:03Z</dcterms:created>
  <dcterms:modified xsi:type="dcterms:W3CDTF">2019-07-20T16:41:42Z</dcterms:modified>
</cp:coreProperties>
</file>